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04"/>
  </p:notesMasterIdLst>
  <p:handoutMasterIdLst>
    <p:handoutMasterId r:id="rId105"/>
  </p:handoutMasterIdLst>
  <p:sldIdLst>
    <p:sldId id="301" r:id="rId3"/>
    <p:sldId id="305" r:id="rId4"/>
    <p:sldId id="307" r:id="rId5"/>
    <p:sldId id="308" r:id="rId6"/>
    <p:sldId id="309" r:id="rId7"/>
    <p:sldId id="310"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350" r:id="rId48"/>
    <p:sldId id="351" r:id="rId49"/>
    <p:sldId id="352" r:id="rId50"/>
    <p:sldId id="353" r:id="rId51"/>
    <p:sldId id="354" r:id="rId52"/>
    <p:sldId id="355" r:id="rId53"/>
    <p:sldId id="356" r:id="rId54"/>
    <p:sldId id="357" r:id="rId55"/>
    <p:sldId id="358" r:id="rId56"/>
    <p:sldId id="359" r:id="rId57"/>
    <p:sldId id="360" r:id="rId58"/>
    <p:sldId id="361" r:id="rId59"/>
    <p:sldId id="362" r:id="rId60"/>
    <p:sldId id="363" r:id="rId61"/>
    <p:sldId id="364" r:id="rId62"/>
    <p:sldId id="365" r:id="rId63"/>
    <p:sldId id="366" r:id="rId64"/>
    <p:sldId id="367" r:id="rId65"/>
    <p:sldId id="368" r:id="rId66"/>
    <p:sldId id="369" r:id="rId67"/>
    <p:sldId id="370" r:id="rId68"/>
    <p:sldId id="371" r:id="rId69"/>
    <p:sldId id="372" r:id="rId70"/>
    <p:sldId id="373" r:id="rId71"/>
    <p:sldId id="374" r:id="rId72"/>
    <p:sldId id="375" r:id="rId73"/>
    <p:sldId id="376" r:id="rId74"/>
    <p:sldId id="377" r:id="rId75"/>
    <p:sldId id="378" r:id="rId76"/>
    <p:sldId id="379" r:id="rId77"/>
    <p:sldId id="380" r:id="rId78"/>
    <p:sldId id="381" r:id="rId79"/>
    <p:sldId id="382" r:id="rId80"/>
    <p:sldId id="383" r:id="rId81"/>
    <p:sldId id="384" r:id="rId82"/>
    <p:sldId id="385" r:id="rId83"/>
    <p:sldId id="386" r:id="rId84"/>
    <p:sldId id="387" r:id="rId85"/>
    <p:sldId id="390" r:id="rId86"/>
    <p:sldId id="389" r:id="rId87"/>
    <p:sldId id="388" r:id="rId88"/>
    <p:sldId id="391" r:id="rId89"/>
    <p:sldId id="392" r:id="rId90"/>
    <p:sldId id="393" r:id="rId91"/>
    <p:sldId id="394" r:id="rId92"/>
    <p:sldId id="395" r:id="rId93"/>
    <p:sldId id="398" r:id="rId94"/>
    <p:sldId id="397" r:id="rId95"/>
    <p:sldId id="396" r:id="rId96"/>
    <p:sldId id="399" r:id="rId97"/>
    <p:sldId id="401" r:id="rId98"/>
    <p:sldId id="400" r:id="rId99"/>
    <p:sldId id="402" r:id="rId100"/>
    <p:sldId id="403" r:id="rId101"/>
    <p:sldId id="404" r:id="rId102"/>
    <p:sldId id="306" r:id="rId10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60" autoAdjust="0"/>
    <p:restoredTop sz="94000" autoAdjust="0"/>
  </p:normalViewPr>
  <p:slideViewPr>
    <p:cSldViewPr snapToGrid="0" snapToObjects="1">
      <p:cViewPr varScale="1">
        <p:scale>
          <a:sx n="65" d="100"/>
          <a:sy n="65" d="100"/>
        </p:scale>
        <p:origin x="1212" y="72"/>
      </p:cViewPr>
      <p:guideLst>
        <p:guide orient="horz" pos="2160"/>
        <p:guide pos="2880"/>
      </p:guideLst>
    </p:cSldViewPr>
  </p:slideViewPr>
  <p:outlineViewPr>
    <p:cViewPr>
      <p:scale>
        <a:sx n="33" d="100"/>
        <a:sy n="33" d="100"/>
      </p:scale>
      <p:origin x="0" y="-3910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presProps" Target="pres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commentAuthors" Target="commen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heme" Target="theme/theme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3/1/2018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21548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661717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70" r:id="rId4"/>
    <p:sldLayoutId id="2147483668" r:id="rId5"/>
    <p:sldLayoutId id="2147483669" r:id="rId6"/>
    <p:sldLayoutId id="2147483651" r:id="rId7"/>
    <p:sldLayoutId id="2147483654" r:id="rId8"/>
    <p:sldLayoutId id="2147483655" r:id="rId9"/>
    <p:sldLayoutId id="2147483656" r:id="rId10"/>
    <p:sldLayoutId id="2147483667"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3.jpg"/><Relationship Id="rId5" Type="http://schemas.openxmlformats.org/officeDocument/2006/relationships/image" Target="../media/image2.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1.xml"/><Relationship Id="rId1" Type="http://schemas.openxmlformats.org/officeDocument/2006/relationships/vmlDrawing" Target="../drawings/vmlDrawing4.vml"/><Relationship Id="rId4" Type="http://schemas.openxmlformats.org/officeDocument/2006/relationships/image" Target="../media/image4.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image" Target="../media/image10.wmf"/><Relationship Id="rId5" Type="http://schemas.openxmlformats.org/officeDocument/2006/relationships/oleObject" Target="../embeddings/oleObject6.bin"/><Relationship Id="rId4" Type="http://schemas.openxmlformats.org/officeDocument/2006/relationships/image" Target="../media/image9.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1.xml"/><Relationship Id="rId1" Type="http://schemas.openxmlformats.org/officeDocument/2006/relationships/vmlDrawing" Target="../drawings/vmlDrawing6.vml"/><Relationship Id="rId6" Type="http://schemas.openxmlformats.org/officeDocument/2006/relationships/image" Target="../media/image12.wmf"/><Relationship Id="rId5" Type="http://schemas.openxmlformats.org/officeDocument/2006/relationships/oleObject" Target="../embeddings/oleObject8.bin"/><Relationship Id="rId4" Type="http://schemas.openxmlformats.org/officeDocument/2006/relationships/image" Target="../media/image11.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5.xml"/><Relationship Id="rId1" Type="http://schemas.openxmlformats.org/officeDocument/2006/relationships/vmlDrawing" Target="../drawings/vmlDrawing7.vml"/><Relationship Id="rId6" Type="http://schemas.openxmlformats.org/officeDocument/2006/relationships/image" Target="../media/image14.wmf"/><Relationship Id="rId5" Type="http://schemas.openxmlformats.org/officeDocument/2006/relationships/oleObject" Target="../embeddings/oleObject10.bin"/><Relationship Id="rId4" Type="http://schemas.openxmlformats.org/officeDocument/2006/relationships/image" Target="../media/image13.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xml"/><Relationship Id="rId1" Type="http://schemas.openxmlformats.org/officeDocument/2006/relationships/vmlDrawing" Target="../drawings/vmlDrawing8.vml"/><Relationship Id="rId4" Type="http://schemas.openxmlformats.org/officeDocument/2006/relationships/image" Target="../media/image17.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1.xml"/><Relationship Id="rId1" Type="http://schemas.openxmlformats.org/officeDocument/2006/relationships/vmlDrawing" Target="../drawings/vmlDrawing2.vml"/><Relationship Id="rId4" Type="http://schemas.openxmlformats.org/officeDocument/2006/relationships/image" Target="../media/image4.wmf"/></Relationships>
</file>

<file path=ppt/slides/_rels/slide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1.xml"/><Relationship Id="rId1" Type="http://schemas.openxmlformats.org/officeDocument/2006/relationships/vmlDrawing" Target="../drawings/vmlDrawing9.vml"/><Relationship Id="rId4" Type="http://schemas.openxmlformats.org/officeDocument/2006/relationships/image" Target="../media/image19.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1.xml"/><Relationship Id="rId1" Type="http://schemas.openxmlformats.org/officeDocument/2006/relationships/vmlDrawing" Target="../drawings/vmlDrawing10.vml"/><Relationship Id="rId4" Type="http://schemas.openxmlformats.org/officeDocument/2006/relationships/image" Target="../media/image23.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image" Target="../media/image25.wmf"/><Relationship Id="rId5" Type="http://schemas.openxmlformats.org/officeDocument/2006/relationships/oleObject" Target="../embeddings/oleObject16.bin"/><Relationship Id="rId4" Type="http://schemas.openxmlformats.org/officeDocument/2006/relationships/image" Target="../media/image24.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1.xml"/><Relationship Id="rId1" Type="http://schemas.openxmlformats.org/officeDocument/2006/relationships/vmlDrawing" Target="../drawings/vmlDrawing12.vml"/><Relationship Id="rId4" Type="http://schemas.openxmlformats.org/officeDocument/2006/relationships/image" Target="../media/image27.wmf"/></Relationships>
</file>

<file path=ppt/slides/_rels/slide6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1.xml"/><Relationship Id="rId1" Type="http://schemas.openxmlformats.org/officeDocument/2006/relationships/vmlDrawing" Target="../drawings/vmlDrawing13.vml"/><Relationship Id="rId4" Type="http://schemas.openxmlformats.org/officeDocument/2006/relationships/image" Target="../media/image27.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1.xml"/><Relationship Id="rId1" Type="http://schemas.openxmlformats.org/officeDocument/2006/relationships/vmlDrawing" Target="../drawings/vmlDrawing14.vml"/><Relationship Id="rId4" Type="http://schemas.openxmlformats.org/officeDocument/2006/relationships/image" Target="../media/image27.wmf"/></Relationships>
</file>

<file path=ppt/slides/_rels/slide7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1.xml"/><Relationship Id="rId1" Type="http://schemas.openxmlformats.org/officeDocument/2006/relationships/vmlDrawing" Target="../drawings/vmlDrawing15.vml"/><Relationship Id="rId4" Type="http://schemas.openxmlformats.org/officeDocument/2006/relationships/image" Target="../media/image31.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1.xml"/><Relationship Id="rId1" Type="http://schemas.openxmlformats.org/officeDocument/2006/relationships/vmlDrawing" Target="../drawings/vmlDrawing3.vml"/><Relationship Id="rId4" Type="http://schemas.openxmlformats.org/officeDocument/2006/relationships/image" Target="../media/image4.wmf"/></Relationships>
</file>

<file path=ppt/slides/_rels/slide8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1.xml"/><Relationship Id="rId1" Type="http://schemas.openxmlformats.org/officeDocument/2006/relationships/vmlDrawing" Target="../drawings/vmlDrawing16.vml"/><Relationship Id="rId4" Type="http://schemas.openxmlformats.org/officeDocument/2006/relationships/image" Target="../media/image33.wmf"/></Relationships>
</file>

<file path=ppt/slides/_rels/slide8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1.xml"/><Relationship Id="rId1" Type="http://schemas.openxmlformats.org/officeDocument/2006/relationships/vmlDrawing" Target="../drawings/vmlDrawing17.vml"/><Relationship Id="rId4" Type="http://schemas.openxmlformats.org/officeDocument/2006/relationships/image" Target="../media/image37.wmf"/></Relationships>
</file>

<file path=ppt/slides/_rels/slide9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xml"/><Relationship Id="rId1" Type="http://schemas.openxmlformats.org/officeDocument/2006/relationships/vmlDrawing" Target="../drawings/vmlDrawing18.vml"/><Relationship Id="rId4" Type="http://schemas.openxmlformats.org/officeDocument/2006/relationships/image" Target="../media/image42.w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199" y="215371"/>
            <a:ext cx="8363663" cy="622828"/>
          </a:xfrm>
        </p:spPr>
        <p:txBody>
          <a:bodyPr/>
          <a:lstStyle/>
          <a:p>
            <a:r>
              <a:rPr lang="en-US" dirty="0"/>
              <a:t>Visual </a:t>
            </a:r>
            <a:r>
              <a:rPr lang="en-US" sz="1200" dirty="0" smtClean="0">
                <a:solidFill>
                  <a:schemeClr val="bg1"/>
                </a:solidFill>
              </a:rPr>
              <a:t>C sharp</a:t>
            </a:r>
            <a:r>
              <a:rPr lang="en-US" baseline="30000" dirty="0" smtClean="0"/>
              <a:t>®</a:t>
            </a:r>
            <a:r>
              <a:rPr lang="en-US" dirty="0" smtClean="0"/>
              <a:t> </a:t>
            </a:r>
            <a:r>
              <a:rPr lang="en-US" dirty="0"/>
              <a:t>How </a:t>
            </a:r>
            <a:r>
              <a:rPr lang="en-US" dirty="0" smtClean="0"/>
              <a:t>to Program</a:t>
            </a:r>
            <a:endParaRPr lang="en-US" dirty="0">
              <a:solidFill>
                <a:schemeClr val="tx2"/>
              </a:solidFill>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2456454970"/>
              </p:ext>
            </p:extLst>
          </p:nvPr>
        </p:nvGraphicFramePr>
        <p:xfrm>
          <a:off x="1726951" y="333828"/>
          <a:ext cx="657225" cy="509588"/>
        </p:xfrm>
        <a:graphic>
          <a:graphicData uri="http://schemas.openxmlformats.org/presentationml/2006/ole">
            <mc:AlternateContent xmlns:mc="http://schemas.openxmlformats.org/markup-compatibility/2006">
              <mc:Choice xmlns:v="urn:schemas-microsoft-com:vml" Requires="v">
                <p:oleObj spid="_x0000_s18466" name="Equation" r:id="rId4" imgW="228600" imgH="177480" progId="Equation.DSMT4">
                  <p:embed/>
                </p:oleObj>
              </mc:Choice>
              <mc:Fallback>
                <p:oleObj name="Equation" r:id="rId4" imgW="228600" imgH="177480" progId="Equation.DSMT4">
                  <p:embed/>
                  <p:pic>
                    <p:nvPicPr>
                      <p:cNvPr id="7" name="Object 6"/>
                      <p:cNvPicPr/>
                      <p:nvPr/>
                    </p:nvPicPr>
                    <p:blipFill>
                      <a:blip r:embed="rId5"/>
                      <a:stretch>
                        <a:fillRect/>
                      </a:stretch>
                    </p:blipFill>
                    <p:spPr>
                      <a:xfrm>
                        <a:off x="1726951" y="333828"/>
                        <a:ext cx="657225" cy="509588"/>
                      </a:xfrm>
                      <a:prstGeom prst="rect">
                        <a:avLst/>
                      </a:prstGeom>
                    </p:spPr>
                  </p:pic>
                </p:oleObj>
              </mc:Fallback>
            </mc:AlternateContent>
          </a:graphicData>
        </a:graphic>
      </p:graphicFrame>
      <p:sp>
        <p:nvSpPr>
          <p:cNvPr id="3" name="Text Placeholder 2"/>
          <p:cNvSpPr>
            <a:spLocks noGrp="1"/>
          </p:cNvSpPr>
          <p:nvPr>
            <p:ph type="body" idx="1"/>
          </p:nvPr>
        </p:nvSpPr>
        <p:spPr>
          <a:xfrm>
            <a:off x="457200" y="919554"/>
            <a:ext cx="8363662" cy="478970"/>
          </a:xfrm>
        </p:spPr>
        <p:txBody>
          <a:bodyPr/>
          <a:lstStyle/>
          <a:p>
            <a:r>
              <a:rPr lang="en-US" dirty="0" smtClean="0">
                <a:latin typeface="+mn-lt"/>
              </a:rPr>
              <a:t>Sixth Edition</a:t>
            </a:r>
            <a:endParaRPr lang="en-US" dirty="0">
              <a:latin typeface="+mn-lt"/>
            </a:endParaRPr>
          </a:p>
        </p:txBody>
      </p:sp>
      <p:sp>
        <p:nvSpPr>
          <p:cNvPr id="4" name="Text Placeholder 3"/>
          <p:cNvSpPr>
            <a:spLocks noGrp="1"/>
          </p:cNvSpPr>
          <p:nvPr>
            <p:ph type="body" idx="2"/>
          </p:nvPr>
        </p:nvSpPr>
        <p:spPr>
          <a:xfrm>
            <a:off x="5029200" y="1930400"/>
            <a:ext cx="3657600" cy="1094683"/>
          </a:xfrm>
        </p:spPr>
        <p:txBody>
          <a:bodyPr/>
          <a:lstStyle/>
          <a:p>
            <a:pPr lvl="0" algn="ctr"/>
            <a:r>
              <a:rPr lang="en-US" b="1" dirty="0">
                <a:latin typeface="+mn-lt"/>
              </a:rPr>
              <a:t>Chapter </a:t>
            </a:r>
            <a:r>
              <a:rPr lang="en-US" b="1" dirty="0" smtClean="0">
                <a:latin typeface="+mn-lt"/>
              </a:rPr>
              <a:t>4</a:t>
            </a:r>
            <a:endParaRPr lang="en-US" b="1" dirty="0">
              <a:latin typeface="+mn-lt"/>
            </a:endParaRPr>
          </a:p>
        </p:txBody>
      </p:sp>
      <p:sp>
        <p:nvSpPr>
          <p:cNvPr id="5" name="Text Placeholder 4"/>
          <p:cNvSpPr>
            <a:spLocks noGrp="1"/>
          </p:cNvSpPr>
          <p:nvPr>
            <p:ph type="body" idx="3"/>
          </p:nvPr>
        </p:nvSpPr>
        <p:spPr>
          <a:xfrm>
            <a:off x="5029200" y="3114461"/>
            <a:ext cx="3657600" cy="1428510"/>
          </a:xfrm>
        </p:spPr>
        <p:txBody>
          <a:bodyPr/>
          <a:lstStyle/>
          <a:p>
            <a:pPr algn="ctr"/>
            <a:r>
              <a:rPr lang="en-US" dirty="0">
                <a:latin typeface="+mn-lt"/>
              </a:rPr>
              <a:t>Introduction to Classes, Objects, Methods </a:t>
            </a:r>
            <a:r>
              <a:rPr lang="en-US" dirty="0" smtClean="0">
                <a:latin typeface="+mn-lt"/>
              </a:rPr>
              <a:t>and strings</a:t>
            </a:r>
            <a:endParaRPr lang="en-US" sz="2400" dirty="0">
              <a:latin typeface="+mn-lt"/>
            </a:endParaRPr>
          </a:p>
        </p:txBody>
      </p:sp>
      <p:pic>
        <p:nvPicPr>
          <p:cNvPr id="8" name="Picture 7" descr="Front cover: Visual C#® How to Program Sixth Edition by Deitel and Deitel."/>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269" y="1640584"/>
            <a:ext cx="3708000" cy="4523396"/>
          </a:xfrm>
          <a:prstGeom prst="rect">
            <a:avLst/>
          </a:prstGeom>
          <a:ln w="9525">
            <a:solidFill>
              <a:schemeClr val="tx1"/>
            </a:solidFill>
          </a:ln>
        </p:spPr>
      </p:pic>
      <p:sp>
        <p:nvSpPr>
          <p:cNvPr id="6" name="Text Placeholder 5"/>
          <p:cNvSpPr>
            <a:spLocks noGrp="1"/>
          </p:cNvSpPr>
          <p:nvPr>
            <p:ph type="body" idx="13"/>
          </p:nvPr>
        </p:nvSpPr>
        <p:spPr>
          <a:xfrm>
            <a:off x="2743200" y="6474315"/>
            <a:ext cx="6077663" cy="229382"/>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4.2 Test-Driving an </a:t>
            </a:r>
            <a:r>
              <a:rPr lang="en-US" dirty="0">
                <a:latin typeface="Consolas" panose="020B0609020204030204" pitchFamily="49" charset="0"/>
              </a:rPr>
              <a:t>Account</a:t>
            </a:r>
            <a:r>
              <a:rPr lang="en-US" dirty="0"/>
              <a:t> Class </a:t>
            </a:r>
            <a:r>
              <a:rPr lang="en-US" sz="2000" b="0" dirty="0" smtClean="0"/>
              <a:t>(2 </a:t>
            </a:r>
            <a:r>
              <a:rPr lang="en-US" sz="2000" b="0" dirty="0"/>
              <a:t>of 2)</a:t>
            </a:r>
            <a:endParaRPr lang="en-US" dirty="0"/>
          </a:p>
        </p:txBody>
      </p:sp>
      <p:sp>
        <p:nvSpPr>
          <p:cNvPr id="3" name="Text Placeholder 2"/>
          <p:cNvSpPr>
            <a:spLocks noGrp="1"/>
          </p:cNvSpPr>
          <p:nvPr>
            <p:ph type="body" idx="1"/>
          </p:nvPr>
        </p:nvSpPr>
        <p:spPr>
          <a:xfrm>
            <a:off x="457200" y="1600200"/>
            <a:ext cx="7742903" cy="4525963"/>
          </a:xfrm>
        </p:spPr>
        <p:txBody>
          <a:bodyPr/>
          <a:lstStyle/>
          <a:p>
            <a:r>
              <a:rPr lang="en-US" sz="2400" dirty="0">
                <a:latin typeface="+mn-lt"/>
              </a:rPr>
              <a:t>To help you prepare for the larger programs </a:t>
            </a:r>
            <a:r>
              <a:rPr lang="en-US" sz="2400" dirty="0" smtClean="0">
                <a:latin typeface="+mn-lt"/>
              </a:rPr>
              <a:t>you'll </a:t>
            </a:r>
            <a:r>
              <a:rPr lang="en-US" sz="2400" dirty="0">
                <a:latin typeface="+mn-lt"/>
              </a:rPr>
              <a:t>encounter later in this book and in industry, we define class </a:t>
            </a:r>
            <a:r>
              <a:rPr lang="en-US" sz="2400" dirty="0">
                <a:latin typeface="Consolas" panose="020B0609020204030204" pitchFamily="49" charset="0"/>
              </a:rPr>
              <a:t>AccountTest</a:t>
            </a:r>
            <a:r>
              <a:rPr lang="en-US" sz="2400" dirty="0">
                <a:latin typeface="+mn-lt"/>
              </a:rPr>
              <a:t> and its </a:t>
            </a:r>
            <a:r>
              <a:rPr lang="en-US" sz="2400" dirty="0">
                <a:latin typeface="Consolas" panose="020B0609020204030204" pitchFamily="49" charset="0"/>
              </a:rPr>
              <a:t>Main</a:t>
            </a:r>
            <a:r>
              <a:rPr lang="en-US" sz="2400" dirty="0">
                <a:latin typeface="+mn-lt"/>
              </a:rPr>
              <a:t> method in the file </a:t>
            </a:r>
            <a:r>
              <a:rPr lang="en-US" sz="2400" dirty="0">
                <a:latin typeface="Consolas" panose="020B0609020204030204" pitchFamily="49" charset="0"/>
              </a:rPr>
              <a:t>AccountTest.cs</a:t>
            </a:r>
            <a:r>
              <a:rPr lang="en-US" sz="2400" dirty="0">
                <a:latin typeface="+mn-lt"/>
              </a:rPr>
              <a:t> </a:t>
            </a:r>
            <a:r>
              <a:rPr lang="en-US" sz="2400" dirty="0" smtClean="0">
                <a:latin typeface="+mn-lt"/>
              </a:rPr>
              <a:t>(Figure 4.1</a:t>
            </a:r>
            <a:r>
              <a:rPr lang="en-US" sz="2400" dirty="0">
                <a:latin typeface="+mn-lt"/>
              </a:rPr>
              <a:t>).</a:t>
            </a:r>
          </a:p>
          <a:p>
            <a:r>
              <a:rPr lang="en-US" sz="2400" dirty="0">
                <a:latin typeface="+mn-lt"/>
              </a:rPr>
              <a:t>We define the </a:t>
            </a:r>
            <a:r>
              <a:rPr lang="en-US" sz="2400" dirty="0">
                <a:latin typeface="Consolas" panose="020B0609020204030204" pitchFamily="49" charset="0"/>
              </a:rPr>
              <a:t>Account</a:t>
            </a:r>
            <a:r>
              <a:rPr lang="en-US" sz="2400" dirty="0">
                <a:latin typeface="+mn-lt"/>
              </a:rPr>
              <a:t> class in its own file as well (file </a:t>
            </a:r>
            <a:r>
              <a:rPr lang="en-US" sz="2400" dirty="0">
                <a:latin typeface="Consolas" panose="020B0609020204030204" pitchFamily="49" charset="0"/>
              </a:rPr>
              <a:t>Account.cs</a:t>
            </a:r>
            <a:r>
              <a:rPr lang="en-US" sz="2400" dirty="0">
                <a:latin typeface="+mn-lt"/>
              </a:rPr>
              <a:t>, </a:t>
            </a:r>
            <a:r>
              <a:rPr lang="en-US" sz="2400" dirty="0" smtClean="0">
                <a:latin typeface="+mn-lt"/>
              </a:rPr>
              <a:t>Figure 4.2 see slide 21).</a:t>
            </a:r>
            <a:endParaRPr lang="en-US" sz="2400" dirty="0">
              <a:latin typeface="+mn-lt"/>
            </a:endParaRPr>
          </a:p>
        </p:txBody>
      </p:sp>
    </p:spTree>
    <p:extLst>
      <p:ext uri="{BB962C8B-B14F-4D97-AF65-F5344CB8AC3E}">
        <p14:creationId xmlns:p14="http://schemas.microsoft.com/office/powerpoint/2010/main" val="36723521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4.14 </a:t>
            </a:r>
            <a:r>
              <a:rPr lang="en-US" dirty="0" smtClean="0"/>
              <a:t>U</a:t>
            </a:r>
            <a:r>
              <a:rPr lang="en-US" sz="100" dirty="0" smtClean="0"/>
              <a:t> </a:t>
            </a:r>
            <a:r>
              <a:rPr lang="en-US" dirty="0" smtClean="0"/>
              <a:t>M</a:t>
            </a:r>
            <a:r>
              <a:rPr lang="en-US" sz="100" dirty="0" smtClean="0"/>
              <a:t> </a:t>
            </a:r>
            <a:r>
              <a:rPr lang="en-US" dirty="0" smtClean="0"/>
              <a:t>L </a:t>
            </a:r>
            <a:r>
              <a:rPr lang="en-US" dirty="0"/>
              <a:t>class diagram for </a:t>
            </a:r>
            <a:r>
              <a:rPr lang="en-US" dirty="0">
                <a:latin typeface="Consolas" panose="020B0609020204030204" pitchFamily="49" charset="0"/>
              </a:rPr>
              <a:t>Account</a:t>
            </a:r>
            <a:r>
              <a:rPr lang="en-US" dirty="0"/>
              <a:t> class of </a:t>
            </a:r>
            <a:r>
              <a:rPr lang="en-US" dirty="0" smtClean="0"/>
              <a:t>Figure </a:t>
            </a:r>
            <a:r>
              <a:rPr lang="en-US" dirty="0"/>
              <a:t>4.11</a:t>
            </a:r>
          </a:p>
        </p:txBody>
      </p:sp>
      <p:pic>
        <p:nvPicPr>
          <p:cNvPr id="4" name="Picture 3" descr="U M L class diagram. The u m l class diagram contains three compartments. The first compartment contains the name, account in bold face and it is centered. The second compartment contains, + left angle bracket, left angle bracket, property, right angle bracket, right angle bracket, name, colon, string and + left angle bracket, left angle bracket, property, right angle bracket, right angle bracket, balance, colon, decimal. The third compartment contains, left angle bracket, left angle bracket, constructor, right angle bracket, right angle bracket, account, left parenthesis, name, colon, string, initial balance, colon, decimal, right parenthesis and + deposit, left parenthesis, deposit amount, colon, decimal,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658" y="1950305"/>
            <a:ext cx="8152684" cy="1866010"/>
          </a:xfrm>
          <a:prstGeom prst="rect">
            <a:avLst/>
          </a:prstGeom>
        </p:spPr>
      </p:pic>
    </p:spTree>
    <p:extLst>
      <p:ext uri="{BB962C8B-B14F-4D97-AF65-F5344CB8AC3E}">
        <p14:creationId xmlns:p14="http://schemas.microsoft.com/office/powerpoint/2010/main" val="1406014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7270236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4.1 Creating and Manipulating an </a:t>
            </a:r>
            <a:r>
              <a:rPr lang="en-US" dirty="0">
                <a:latin typeface="Consolas" panose="020B0609020204030204" pitchFamily="49" charset="0"/>
              </a:rPr>
              <a:t>Account</a:t>
            </a:r>
            <a:r>
              <a:rPr lang="en-US" dirty="0"/>
              <a:t> </a:t>
            </a:r>
            <a:r>
              <a:rPr lang="en-US" dirty="0" smtClean="0"/>
              <a:t>Object </a:t>
            </a:r>
            <a:r>
              <a:rPr lang="en-US" sz="2000" b="0" dirty="0" smtClean="0"/>
              <a:t>(1 of 2)</a:t>
            </a:r>
            <a:endParaRPr lang="en-US" sz="2000" b="0" dirty="0"/>
          </a:p>
        </p:txBody>
      </p:sp>
      <p:pic>
        <p:nvPicPr>
          <p:cNvPr id="4" name="Picture 3" descr="The code for creating and manipulating an account object. Line 1: forward slash, forward slash, f i g period 4.1, colon, account test, period, c s. Line 2: forward slash, forward slash, creating and manipulating an account object, period. Line 3: using system, semi colon. Line 4: blank. Line 5: class account test. Line 6: left brace. Line 7, indented once: static void main, left parenthesis, right parenthesis. Line 8, indented once: left brace. Line 9, indented twice: forward slash, forward slash, create an account object and assign it to my account. Line 10, indented twice: account my account, = new account, left parenthesis, right parenthesis, semi colon. Line 11: blank. Line 12, indented twice: forward slash, forward slash, display my account’s initial name, left parenthesis, there isn’t one yet, right parenthesis. Line 13, indented twice: console, period, write line, left parenthesis, dollar signdollar sign, open quotes, initial name is, colon, left brace, my account, period, get name, left parenthesis, right parenthesis, right brace, close quotes, right parenthesis, semi colon. Line 14: blank. Line 15, indented twice: forward slash, forward slash, prompt for and read the name, then put the name in the object. Line 16, indented twice: console, period, write, left parenthesis, open quotes, enter the name, colon, close quotes, right parenthesis, semi colon, forward slash, forward slash, prompt. Line 17, indented twice: string the name = console, period, read line, left parenthesis, right parenthesis, semi colon, forward slash, forward slash, read the name. Line 18, indented twice: my account, period, set name, left parenthesis, the name, right parenthesis, semi colon, forward slash, forward slash, put the name in the my account, object. Line 19: blank. Line 20, indented twice: forward slash, forward slash, display the name stored in the my account object. Line 21, indented twice: console, period, write line, left parenthesis, dollar sign, open quotes, my account’s name is, colon, left brace, my account, period, get name, left parenthesis, right parenthesis, right brace, close quotes, right parenthesis, semi colon. Line 22, indented once: right brace. Line 23: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652" y="1507536"/>
            <a:ext cx="7664697" cy="4639332"/>
          </a:xfrm>
          <a:prstGeom prst="rect">
            <a:avLst/>
          </a:prstGeom>
        </p:spPr>
      </p:pic>
    </p:spTree>
    <p:extLst>
      <p:ext uri="{BB962C8B-B14F-4D97-AF65-F5344CB8AC3E}">
        <p14:creationId xmlns:p14="http://schemas.microsoft.com/office/powerpoint/2010/main" val="8847173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4.1 Creating and Manipulating an </a:t>
            </a:r>
            <a:r>
              <a:rPr lang="en-US" dirty="0">
                <a:latin typeface="Consolas" panose="020B0609020204030204" pitchFamily="49" charset="0"/>
              </a:rPr>
              <a:t>Account</a:t>
            </a:r>
            <a:r>
              <a:rPr lang="en-US" dirty="0"/>
              <a:t> </a:t>
            </a:r>
            <a:r>
              <a:rPr lang="en-US" dirty="0" smtClean="0"/>
              <a:t>Object </a:t>
            </a:r>
            <a:r>
              <a:rPr lang="en-US" sz="2000" b="0" dirty="0" smtClean="0"/>
              <a:t>(2 </a:t>
            </a:r>
            <a:r>
              <a:rPr lang="en-US" sz="2000" b="0" dirty="0"/>
              <a:t>of 2)</a:t>
            </a:r>
            <a:endParaRPr lang="en-US" dirty="0"/>
          </a:p>
        </p:txBody>
      </p:sp>
      <p:pic>
        <p:nvPicPr>
          <p:cNvPr id="4" name="Picture 3" descr="Program code. Line 1: initial name is, colon. Line 2: enter the name, colon, jane green. Line 3: my account’s name is, colon, jane gre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33" y="1875836"/>
            <a:ext cx="8041732" cy="1012054"/>
          </a:xfrm>
          <a:prstGeom prst="rect">
            <a:avLst/>
          </a:prstGeom>
        </p:spPr>
      </p:pic>
    </p:spTree>
    <p:extLst>
      <p:ext uri="{BB962C8B-B14F-4D97-AF65-F5344CB8AC3E}">
        <p14:creationId xmlns:p14="http://schemas.microsoft.com/office/powerpoint/2010/main" val="26129580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4.2.1 Instantiating an Object—Keyword </a:t>
            </a:r>
            <a:r>
              <a:rPr lang="en-US" dirty="0">
                <a:latin typeface="Consolas" panose="020B0609020204030204" pitchFamily="49" charset="0"/>
                <a:cs typeface="Calibri" panose="020F0502020204030204" pitchFamily="34" charset="0"/>
              </a:rPr>
              <a:t>New</a:t>
            </a:r>
          </a:p>
        </p:txBody>
      </p:sp>
      <p:sp>
        <p:nvSpPr>
          <p:cNvPr id="3" name="Text Placeholder 2"/>
          <p:cNvSpPr>
            <a:spLocks noGrp="1"/>
          </p:cNvSpPr>
          <p:nvPr>
            <p:ph type="body" idx="1"/>
          </p:nvPr>
        </p:nvSpPr>
        <p:spPr>
          <a:xfrm>
            <a:off x="457200" y="1600200"/>
            <a:ext cx="7934632" cy="4525963"/>
          </a:xfrm>
        </p:spPr>
        <p:txBody>
          <a:bodyPr/>
          <a:lstStyle/>
          <a:p>
            <a:r>
              <a:rPr lang="en-US" sz="2400" dirty="0">
                <a:latin typeface="+mn-lt"/>
              </a:rPr>
              <a:t>Typically, you cannot call a method of a class until you </a:t>
            </a:r>
            <a:r>
              <a:rPr lang="en-US" sz="2400" b="1" dirty="0">
                <a:latin typeface="+mn-lt"/>
              </a:rPr>
              <a:t>create an object</a:t>
            </a:r>
            <a:r>
              <a:rPr lang="en-US" sz="2400" dirty="0">
                <a:latin typeface="+mn-lt"/>
              </a:rPr>
              <a:t> of that class</a:t>
            </a:r>
            <a:r>
              <a:rPr lang="en-US" sz="2400" dirty="0" smtClean="0">
                <a:latin typeface="+mn-lt"/>
              </a:rPr>
              <a:t>.</a:t>
            </a:r>
            <a:endParaRPr lang="en-US" sz="2400" dirty="0">
              <a:latin typeface="+mn-lt"/>
            </a:endParaRPr>
          </a:p>
          <a:p>
            <a:pPr lvl="1"/>
            <a:r>
              <a:rPr lang="en-US" sz="2400" dirty="0" smtClean="0">
                <a:latin typeface="+mn-lt"/>
              </a:rPr>
              <a:t>You'll </a:t>
            </a:r>
            <a:r>
              <a:rPr lang="en-US" sz="2400" dirty="0">
                <a:latin typeface="+mn-lt"/>
              </a:rPr>
              <a:t>see in Section 10.9 that </a:t>
            </a:r>
            <a:r>
              <a:rPr lang="en-US" sz="2400" dirty="0">
                <a:latin typeface="Consolas" panose="020B0609020204030204" pitchFamily="49" charset="0"/>
              </a:rPr>
              <a:t>static</a:t>
            </a:r>
            <a:r>
              <a:rPr lang="en-US" sz="2400" dirty="0">
                <a:latin typeface="+mn-lt"/>
              </a:rPr>
              <a:t> methods (and other </a:t>
            </a:r>
            <a:r>
              <a:rPr lang="en-US" sz="2400" dirty="0">
                <a:latin typeface="Consolas" panose="020B0609020204030204" pitchFamily="49" charset="0"/>
              </a:rPr>
              <a:t>static</a:t>
            </a:r>
            <a:r>
              <a:rPr lang="en-US" sz="2400" dirty="0">
                <a:latin typeface="+mn-lt"/>
              </a:rPr>
              <a:t> class members) are an exception.</a:t>
            </a:r>
          </a:p>
          <a:p>
            <a:r>
              <a:rPr lang="en-US" sz="2400" dirty="0">
                <a:latin typeface="Consolas" panose="020B0609020204030204" pitchFamily="49" charset="0"/>
              </a:rPr>
              <a:t>Account myAccount = new Account</a:t>
            </a:r>
            <a:r>
              <a:rPr lang="en-US" sz="2400" dirty="0" smtClean="0">
                <a:latin typeface="Consolas" panose="020B0609020204030204" pitchFamily="49" charset="0"/>
              </a:rPr>
              <a:t>();</a:t>
            </a:r>
            <a:endParaRPr lang="en-US" sz="2400" dirty="0">
              <a:latin typeface="Consolas" panose="020B0609020204030204" pitchFamily="49" charset="0"/>
            </a:endParaRPr>
          </a:p>
          <a:p>
            <a:pPr lvl="1"/>
            <a:r>
              <a:rPr lang="en-US" sz="2400" dirty="0">
                <a:latin typeface="+mn-lt"/>
              </a:rPr>
              <a:t>Uses an </a:t>
            </a:r>
            <a:r>
              <a:rPr lang="en-US" sz="2400" b="1" dirty="0">
                <a:latin typeface="+mn-lt"/>
              </a:rPr>
              <a:t>object-creation expression</a:t>
            </a:r>
            <a:r>
              <a:rPr lang="en-US" sz="2400" dirty="0">
                <a:latin typeface="+mn-lt"/>
              </a:rPr>
              <a:t> to create an </a:t>
            </a:r>
            <a:r>
              <a:rPr lang="en-US" sz="2400" dirty="0">
                <a:latin typeface="Consolas" panose="020B0609020204030204" pitchFamily="49" charset="0"/>
              </a:rPr>
              <a:t>Account</a:t>
            </a:r>
            <a:r>
              <a:rPr lang="en-US" sz="2400" dirty="0">
                <a:latin typeface="+mn-lt"/>
              </a:rPr>
              <a:t> object, then assigns it to the variable </a:t>
            </a:r>
            <a:r>
              <a:rPr lang="en-US" sz="2400" dirty="0">
                <a:latin typeface="Consolas" panose="020B0609020204030204" pitchFamily="49" charset="0"/>
              </a:rPr>
              <a:t>myAccount</a:t>
            </a:r>
            <a:r>
              <a:rPr lang="en-US" sz="2400" dirty="0">
                <a:latin typeface="+mn-lt"/>
              </a:rPr>
              <a:t>. The </a:t>
            </a:r>
            <a:r>
              <a:rPr lang="en-US" sz="2400" dirty="0" smtClean="0">
                <a:latin typeface="+mn-lt"/>
              </a:rPr>
              <a:t>variable's </a:t>
            </a:r>
            <a:r>
              <a:rPr lang="en-US" sz="2400" dirty="0">
                <a:latin typeface="+mn-lt"/>
              </a:rPr>
              <a:t>type is Account.</a:t>
            </a:r>
          </a:p>
          <a:p>
            <a:pPr lvl="1"/>
            <a:r>
              <a:rPr lang="en-US" sz="2400" dirty="0">
                <a:latin typeface="+mn-lt"/>
              </a:rPr>
              <a:t>Keyword </a:t>
            </a:r>
            <a:r>
              <a:rPr lang="en-US" sz="2400" b="1" dirty="0">
                <a:latin typeface="+mn-lt"/>
              </a:rPr>
              <a:t>new</a:t>
            </a:r>
            <a:r>
              <a:rPr lang="en-US" sz="2400" dirty="0">
                <a:latin typeface="+mn-lt"/>
              </a:rPr>
              <a:t> creates a new object of the specified class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6868288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4.2.2 Calling Class </a:t>
            </a:r>
            <a:r>
              <a:rPr lang="en-US" dirty="0" smtClean="0">
                <a:latin typeface="Consolas" panose="020B0609020204030204" pitchFamily="49" charset="0"/>
              </a:rPr>
              <a:t>Account’s GetName </a:t>
            </a:r>
            <a:r>
              <a:rPr lang="en-US" dirty="0" smtClean="0"/>
              <a:t>Method </a:t>
            </a:r>
            <a:r>
              <a:rPr lang="en-US" sz="2000" b="0" dirty="0" smtClean="0"/>
              <a:t>(1 of 2)</a:t>
            </a:r>
            <a:endParaRPr lang="en-US" sz="2000" b="0" dirty="0"/>
          </a:p>
        </p:txBody>
      </p:sp>
      <p:sp>
        <p:nvSpPr>
          <p:cNvPr id="3" name="Text Placeholder 2"/>
          <p:cNvSpPr>
            <a:spLocks noGrp="1"/>
          </p:cNvSpPr>
          <p:nvPr>
            <p:ph type="body" idx="1"/>
          </p:nvPr>
        </p:nvSpPr>
        <p:spPr/>
        <p:txBody>
          <a:bodyPr/>
          <a:lstStyle/>
          <a:p>
            <a:r>
              <a:rPr lang="en-US" sz="2400" dirty="0">
                <a:latin typeface="+mn-lt"/>
              </a:rPr>
              <a:t>The </a:t>
            </a:r>
            <a:r>
              <a:rPr lang="en-US" sz="2400" dirty="0" smtClean="0">
                <a:latin typeface="Consolas" panose="020B0609020204030204" pitchFamily="49" charset="0"/>
              </a:rPr>
              <a:t>Account </a:t>
            </a:r>
            <a:r>
              <a:rPr lang="en-US" sz="2400" dirty="0" smtClean="0">
                <a:latin typeface="+mn-lt"/>
              </a:rPr>
              <a:t>class's </a:t>
            </a:r>
            <a:r>
              <a:rPr lang="en-US" sz="2400" dirty="0">
                <a:latin typeface="Consolas" panose="020B0609020204030204" pitchFamily="49" charset="0"/>
              </a:rPr>
              <a:t>GetName</a:t>
            </a:r>
            <a:r>
              <a:rPr lang="en-US" sz="2400" dirty="0">
                <a:latin typeface="+mn-lt"/>
              </a:rPr>
              <a:t> method returns the account name stored in a particular </a:t>
            </a:r>
            <a:r>
              <a:rPr lang="en-US" sz="2400" dirty="0">
                <a:latin typeface="Consolas" panose="020B0609020204030204" pitchFamily="49" charset="0"/>
              </a:rPr>
              <a:t>Account</a:t>
            </a:r>
            <a:r>
              <a:rPr lang="en-US" sz="2400" dirty="0">
                <a:latin typeface="+mn-lt"/>
              </a:rPr>
              <a:t> object.</a:t>
            </a:r>
          </a:p>
          <a:p>
            <a:r>
              <a:rPr lang="en-US" sz="2400" dirty="0">
                <a:latin typeface="+mn-lt"/>
              </a:rPr>
              <a:t>To call this method for a specific object, you </a:t>
            </a:r>
            <a:r>
              <a:rPr lang="en-US" sz="2400" dirty="0" smtClean="0">
                <a:latin typeface="+mn-lt"/>
              </a:rPr>
              <a:t>specify</a:t>
            </a:r>
            <a:endParaRPr lang="en-US" sz="2400" dirty="0">
              <a:latin typeface="+mn-lt"/>
            </a:endParaRPr>
          </a:p>
          <a:p>
            <a:pPr lvl="1"/>
            <a:r>
              <a:rPr lang="en-US" sz="2400" dirty="0">
                <a:latin typeface="+mn-lt"/>
              </a:rPr>
              <a:t>the </a:t>
            </a:r>
            <a:r>
              <a:rPr lang="en-US" sz="2400" dirty="0" smtClean="0">
                <a:latin typeface="+mn-lt"/>
              </a:rPr>
              <a:t>object's </a:t>
            </a:r>
            <a:r>
              <a:rPr lang="en-US" sz="2400" dirty="0">
                <a:latin typeface="+mn-lt"/>
              </a:rPr>
              <a:t>name (</a:t>
            </a:r>
            <a:r>
              <a:rPr lang="en-US" sz="2400" dirty="0">
                <a:latin typeface="Consolas" panose="020B0609020204030204" pitchFamily="49" charset="0"/>
              </a:rPr>
              <a:t>myAccount</a:t>
            </a:r>
            <a:r>
              <a:rPr lang="en-US" sz="2400" dirty="0">
                <a:latin typeface="+mn-lt"/>
              </a:rPr>
              <a:t>) followed </a:t>
            </a:r>
            <a:r>
              <a:rPr lang="en-US" sz="2400" dirty="0" smtClean="0">
                <a:latin typeface="+mn-lt"/>
              </a:rPr>
              <a:t>by</a:t>
            </a:r>
            <a:endParaRPr lang="en-US" sz="2400" dirty="0">
              <a:latin typeface="+mn-lt"/>
            </a:endParaRPr>
          </a:p>
          <a:p>
            <a:pPr lvl="1"/>
            <a:r>
              <a:rPr lang="en-US" sz="2400" dirty="0">
                <a:latin typeface="+mn-lt"/>
              </a:rPr>
              <a:t>the </a:t>
            </a:r>
            <a:r>
              <a:rPr lang="en-US" sz="2400" b="1" dirty="0">
                <a:latin typeface="+mn-lt"/>
              </a:rPr>
              <a:t>member access operator </a:t>
            </a:r>
            <a:r>
              <a:rPr lang="en-US" sz="2400" b="1" dirty="0" smtClean="0">
                <a:latin typeface="+mn-lt"/>
              </a:rPr>
              <a:t>(.)</a:t>
            </a:r>
            <a:r>
              <a:rPr lang="en-US" sz="2400" dirty="0" smtClean="0">
                <a:latin typeface="+mn-lt"/>
              </a:rPr>
              <a:t>,</a:t>
            </a:r>
            <a:endParaRPr lang="en-US" sz="2400" dirty="0">
              <a:latin typeface="+mn-lt"/>
            </a:endParaRPr>
          </a:p>
          <a:p>
            <a:pPr lvl="1"/>
            <a:r>
              <a:rPr lang="en-US" sz="2400" dirty="0">
                <a:latin typeface="+mn-lt"/>
              </a:rPr>
              <a:t>the method name (</a:t>
            </a:r>
            <a:r>
              <a:rPr lang="en-US" sz="2400" dirty="0">
                <a:latin typeface="Consolas" panose="020B0609020204030204" pitchFamily="49" charset="0"/>
              </a:rPr>
              <a:t>GetName</a:t>
            </a:r>
            <a:r>
              <a:rPr lang="en-US" sz="2400" dirty="0">
                <a:latin typeface="+mn-lt"/>
              </a:rPr>
              <a:t>) </a:t>
            </a:r>
            <a:r>
              <a:rPr lang="en-US" sz="2400" dirty="0" smtClean="0">
                <a:latin typeface="+mn-lt"/>
              </a:rPr>
              <a:t>and</a:t>
            </a:r>
            <a:endParaRPr lang="en-US" sz="2400" dirty="0">
              <a:latin typeface="+mn-lt"/>
            </a:endParaRPr>
          </a:p>
          <a:p>
            <a:pPr lvl="1"/>
            <a:r>
              <a:rPr lang="en-US" sz="2400" dirty="0">
                <a:latin typeface="+mn-lt"/>
              </a:rPr>
              <a:t>a set of parentheses</a:t>
            </a:r>
            <a:r>
              <a:rPr lang="en-US" sz="2400" dirty="0" smtClean="0">
                <a:latin typeface="+mn-lt"/>
              </a:rPr>
              <a:t>.</a:t>
            </a:r>
            <a:endParaRPr lang="en-US" sz="2400" dirty="0">
              <a:latin typeface="+mn-lt"/>
            </a:endParaRPr>
          </a:p>
          <a:p>
            <a:r>
              <a:rPr lang="en-US" sz="2400" dirty="0">
                <a:latin typeface="+mn-lt"/>
              </a:rPr>
              <a:t>The </a:t>
            </a:r>
            <a:r>
              <a:rPr lang="en-US" sz="2400" b="1" dirty="0">
                <a:latin typeface="+mn-lt"/>
              </a:rPr>
              <a:t>empty</a:t>
            </a:r>
            <a:r>
              <a:rPr lang="en-US" sz="2400" dirty="0">
                <a:latin typeface="+mn-lt"/>
              </a:rPr>
              <a:t> parentheses indicate that </a:t>
            </a:r>
            <a:r>
              <a:rPr lang="en-US" sz="2400" dirty="0">
                <a:latin typeface="Consolas" panose="020B0609020204030204" pitchFamily="49" charset="0"/>
              </a:rPr>
              <a:t>GetName</a:t>
            </a:r>
            <a:r>
              <a:rPr lang="en-US" sz="2400" dirty="0">
                <a:latin typeface="+mn-lt"/>
              </a:rPr>
              <a:t> does not require any additional information to perform its task</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3920407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4.2.2 Calling Class </a:t>
            </a:r>
            <a:r>
              <a:rPr lang="en-US" dirty="0" smtClean="0">
                <a:latin typeface="Consolas" panose="020B0609020204030204" pitchFamily="49" charset="0"/>
              </a:rPr>
              <a:t>Account’s GetName</a:t>
            </a:r>
            <a:r>
              <a:rPr lang="en-US" dirty="0" smtClean="0"/>
              <a:t> Method </a:t>
            </a:r>
            <a:r>
              <a:rPr lang="en-US" sz="2000" b="0" dirty="0" smtClean="0"/>
              <a:t>(2 </a:t>
            </a:r>
            <a:r>
              <a:rPr lang="en-US" sz="2000" b="0" dirty="0"/>
              <a:t>of 2)</a:t>
            </a:r>
            <a:endParaRPr lang="en-US" dirty="0"/>
          </a:p>
        </p:txBody>
      </p:sp>
      <p:sp>
        <p:nvSpPr>
          <p:cNvPr id="3" name="Text Placeholder 2"/>
          <p:cNvSpPr>
            <a:spLocks noGrp="1"/>
          </p:cNvSpPr>
          <p:nvPr>
            <p:ph type="body" idx="1"/>
          </p:nvPr>
        </p:nvSpPr>
        <p:spPr/>
        <p:txBody>
          <a:bodyPr/>
          <a:lstStyle/>
          <a:p>
            <a:r>
              <a:rPr lang="en-US" sz="1800" dirty="0">
                <a:latin typeface="+mn-lt"/>
              </a:rPr>
              <a:t>When </a:t>
            </a:r>
            <a:r>
              <a:rPr lang="en-US" sz="1800" dirty="0">
                <a:latin typeface="Consolas" panose="020B0609020204030204" pitchFamily="49" charset="0"/>
              </a:rPr>
              <a:t>Main</a:t>
            </a:r>
            <a:r>
              <a:rPr lang="en-US" sz="1800" dirty="0">
                <a:latin typeface="+mn-lt"/>
              </a:rPr>
              <a:t> calls the </a:t>
            </a:r>
            <a:r>
              <a:rPr lang="en-US" sz="1800" dirty="0">
                <a:latin typeface="Consolas" panose="020B0609020204030204" pitchFamily="49" charset="0"/>
              </a:rPr>
              <a:t>GetName</a:t>
            </a:r>
            <a:r>
              <a:rPr lang="en-US" sz="1800" dirty="0">
                <a:latin typeface="+mn-lt"/>
              </a:rPr>
              <a:t> method:</a:t>
            </a:r>
          </a:p>
          <a:p>
            <a:pPr lvl="1"/>
            <a:r>
              <a:rPr lang="en-US" sz="1800" dirty="0">
                <a:latin typeface="+mn-lt"/>
              </a:rPr>
              <a:t>The app transfers execution from the expression </a:t>
            </a:r>
            <a:r>
              <a:rPr lang="en-US" sz="1800" dirty="0">
                <a:latin typeface="Consolas" panose="020B0609020204030204" pitchFamily="49" charset="0"/>
              </a:rPr>
              <a:t>myAccount.GetName</a:t>
            </a:r>
            <a:r>
              <a:rPr lang="en-US" sz="1800" dirty="0" smtClean="0">
                <a:latin typeface="Consolas" panose="020B0609020204030204" pitchFamily="49" charset="0"/>
              </a:rPr>
              <a:t>() </a:t>
            </a:r>
            <a:r>
              <a:rPr lang="en-US" sz="1800" dirty="0" smtClean="0">
                <a:latin typeface="+mn-lt"/>
              </a:rPr>
              <a:t>(</a:t>
            </a:r>
            <a:r>
              <a:rPr lang="en-US" sz="1800" dirty="0">
                <a:latin typeface="+mn-lt"/>
              </a:rPr>
              <a:t>line 13 in Main) to method </a:t>
            </a:r>
            <a:r>
              <a:rPr lang="en-US" sz="1800" dirty="0" smtClean="0">
                <a:latin typeface="Consolas" panose="020B0609020204030204" pitchFamily="49" charset="0"/>
              </a:rPr>
              <a:t>GetName's</a:t>
            </a:r>
            <a:r>
              <a:rPr lang="en-US" sz="1800" dirty="0" smtClean="0">
                <a:latin typeface="+mn-lt"/>
              </a:rPr>
              <a:t> </a:t>
            </a:r>
            <a:r>
              <a:rPr lang="en-US" sz="1800" dirty="0">
                <a:latin typeface="+mn-lt"/>
              </a:rPr>
              <a:t>declaration </a:t>
            </a:r>
            <a:r>
              <a:rPr lang="en-US" sz="1800" dirty="0" smtClean="0">
                <a:latin typeface="+mn-lt"/>
              </a:rPr>
              <a:t>(Figure 4.2 see slide 21).</a:t>
            </a:r>
            <a:endParaRPr lang="en-US" sz="1800" dirty="0">
              <a:latin typeface="+mn-lt"/>
            </a:endParaRPr>
          </a:p>
          <a:p>
            <a:pPr lvl="2"/>
            <a:r>
              <a:rPr lang="en-US" sz="1800" dirty="0" smtClean="0">
                <a:latin typeface="+mn-lt"/>
              </a:rPr>
              <a:t>Because </a:t>
            </a:r>
            <a:r>
              <a:rPr lang="en-US" sz="1800" dirty="0" smtClean="0">
                <a:latin typeface="Consolas" panose="020B0609020204030204" pitchFamily="49" charset="0"/>
              </a:rPr>
              <a:t>GetName</a:t>
            </a:r>
            <a:r>
              <a:rPr lang="en-US" sz="1800" dirty="0" smtClean="0">
                <a:latin typeface="+mn-lt"/>
              </a:rPr>
              <a:t> was accessed via the object </a:t>
            </a:r>
            <a:r>
              <a:rPr lang="en-US" sz="1800" dirty="0" smtClean="0">
                <a:latin typeface="Consolas" panose="020B0609020204030204" pitchFamily="49" charset="0"/>
              </a:rPr>
              <a:t>myAccount, GetName</a:t>
            </a:r>
            <a:r>
              <a:rPr lang="en-US" sz="1800" dirty="0" smtClean="0">
                <a:latin typeface="+mn-lt"/>
              </a:rPr>
              <a:t> knows which object's data to manipulate.</a:t>
            </a:r>
          </a:p>
          <a:p>
            <a:pPr lvl="1"/>
            <a:r>
              <a:rPr lang="en-US" sz="1800" dirty="0" smtClean="0">
                <a:latin typeface="+mn-lt"/>
              </a:rPr>
              <a:t>Next</a:t>
            </a:r>
            <a:r>
              <a:rPr lang="en-US" sz="1800" dirty="0">
                <a:latin typeface="+mn-lt"/>
              </a:rPr>
              <a:t>, method </a:t>
            </a:r>
            <a:r>
              <a:rPr lang="en-US" sz="1800" dirty="0">
                <a:latin typeface="Consolas" panose="020B0609020204030204" pitchFamily="49" charset="0"/>
              </a:rPr>
              <a:t>GetName</a:t>
            </a:r>
            <a:r>
              <a:rPr lang="en-US" sz="1800" dirty="0">
                <a:latin typeface="+mn-lt"/>
              </a:rPr>
              <a:t> performs its task—that is, it returns the </a:t>
            </a:r>
            <a:r>
              <a:rPr lang="en-US" sz="1800" dirty="0">
                <a:latin typeface="Consolas" panose="020B0609020204030204" pitchFamily="49" charset="0"/>
              </a:rPr>
              <a:t>myAccount </a:t>
            </a:r>
            <a:r>
              <a:rPr lang="en-US" sz="1800" dirty="0" smtClean="0">
                <a:latin typeface="+mn-lt"/>
              </a:rPr>
              <a:t>object's </a:t>
            </a:r>
            <a:r>
              <a:rPr lang="en-US" sz="1800" dirty="0">
                <a:latin typeface="+mn-lt"/>
              </a:rPr>
              <a:t>name to line 13 where the method was called. </a:t>
            </a:r>
          </a:p>
          <a:p>
            <a:pPr lvl="1"/>
            <a:r>
              <a:rPr lang="en-US" sz="1800" dirty="0">
                <a:latin typeface="Consolas" panose="020B0609020204030204" pitchFamily="49" charset="0"/>
              </a:rPr>
              <a:t>Console.WriteLine</a:t>
            </a:r>
            <a:r>
              <a:rPr lang="en-US" sz="1800" dirty="0">
                <a:latin typeface="+mn-lt"/>
              </a:rPr>
              <a:t> displays the string returned by </a:t>
            </a:r>
            <a:r>
              <a:rPr lang="en-US" sz="1800" dirty="0">
                <a:latin typeface="Consolas" panose="020B0609020204030204" pitchFamily="49" charset="0"/>
              </a:rPr>
              <a:t>GetName</a:t>
            </a:r>
            <a:r>
              <a:rPr lang="en-US" sz="1800" dirty="0">
                <a:latin typeface="+mn-lt"/>
              </a:rPr>
              <a:t>—the name is inserted into the interpolated string in place of the call to </a:t>
            </a:r>
            <a:r>
              <a:rPr lang="en-US" sz="1800" dirty="0">
                <a:latin typeface="Consolas" panose="020B0609020204030204" pitchFamily="49" charset="0"/>
              </a:rPr>
              <a:t>GetName</a:t>
            </a:r>
            <a:r>
              <a:rPr lang="en-US" sz="1800" dirty="0">
                <a:latin typeface="+mn-lt"/>
              </a:rPr>
              <a:t>—then the program continues executing at line 16 in Main</a:t>
            </a:r>
            <a:r>
              <a:rPr lang="en-US" sz="1800" dirty="0" smtClean="0">
                <a:latin typeface="+mn-lt"/>
              </a:rPr>
              <a:t>.</a:t>
            </a:r>
            <a:endParaRPr lang="en-US" sz="1800" dirty="0">
              <a:latin typeface="+mn-lt"/>
            </a:endParaRPr>
          </a:p>
          <a:p>
            <a:r>
              <a:rPr lang="en-US" sz="1800" dirty="0">
                <a:latin typeface="+mn-lt"/>
              </a:rPr>
              <a:t>Because we have not yet stored a name in the </a:t>
            </a:r>
            <a:r>
              <a:rPr lang="en-US" sz="1800" dirty="0">
                <a:latin typeface="Consolas" panose="020B0609020204030204" pitchFamily="49" charset="0"/>
              </a:rPr>
              <a:t>myAccount</a:t>
            </a:r>
            <a:r>
              <a:rPr lang="en-US" sz="1800" dirty="0">
                <a:latin typeface="+mn-lt"/>
              </a:rPr>
              <a:t> object, line 13 does not display a name</a:t>
            </a:r>
            <a:r>
              <a:rPr lang="en-US" sz="1800" dirty="0" smtClean="0">
                <a:latin typeface="+mn-lt"/>
              </a:rPr>
              <a:t>.</a:t>
            </a:r>
            <a:endParaRPr lang="en-US" sz="1800" dirty="0">
              <a:latin typeface="+mn-lt"/>
            </a:endParaRPr>
          </a:p>
        </p:txBody>
      </p:sp>
    </p:spTree>
    <p:extLst>
      <p:ext uri="{BB962C8B-B14F-4D97-AF65-F5344CB8AC3E}">
        <p14:creationId xmlns:p14="http://schemas.microsoft.com/office/powerpoint/2010/main" val="7560492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4.2.3 Inputting a Name from the </a:t>
            </a:r>
            <a:r>
              <a:rPr lang="en-US" dirty="0" smtClean="0"/>
              <a:t>User</a:t>
            </a:r>
            <a:endParaRPr lang="en-US" dirty="0"/>
          </a:p>
        </p:txBody>
      </p:sp>
      <p:sp>
        <p:nvSpPr>
          <p:cNvPr id="3" name="Text Placeholder 2"/>
          <p:cNvSpPr>
            <a:spLocks noGrp="1"/>
          </p:cNvSpPr>
          <p:nvPr>
            <p:ph type="body" idx="1"/>
          </p:nvPr>
        </p:nvSpPr>
        <p:spPr>
          <a:xfrm>
            <a:off x="457200" y="1600200"/>
            <a:ext cx="8229600" cy="4697361"/>
          </a:xfrm>
        </p:spPr>
        <p:txBody>
          <a:bodyPr/>
          <a:lstStyle/>
          <a:p>
            <a:r>
              <a:rPr lang="en-US" sz="2400" dirty="0">
                <a:latin typeface="+mn-lt"/>
              </a:rPr>
              <a:t>Lines 16–17 prompt for and input a name</a:t>
            </a:r>
            <a:r>
              <a:rPr lang="en-US" sz="2400" dirty="0" smtClean="0">
                <a:latin typeface="+mn-lt"/>
              </a:rPr>
              <a:t>.</a:t>
            </a:r>
            <a:endParaRPr lang="en-US" sz="2400" dirty="0">
              <a:latin typeface="+mn-lt"/>
            </a:endParaRPr>
          </a:p>
          <a:p>
            <a:r>
              <a:rPr lang="en-US" sz="2400" dirty="0">
                <a:latin typeface="+mn-lt"/>
              </a:rPr>
              <a:t>Line 17 uses </a:t>
            </a:r>
            <a:r>
              <a:rPr lang="en-US" sz="2400" dirty="0">
                <a:latin typeface="Consolas" panose="020B0609020204030204" pitchFamily="49" charset="0"/>
              </a:rPr>
              <a:t>Console</a:t>
            </a:r>
            <a:r>
              <a:rPr lang="en-US" sz="2400" dirty="0">
                <a:latin typeface="+mn-lt"/>
              </a:rPr>
              <a:t> method </a:t>
            </a:r>
            <a:r>
              <a:rPr lang="en-US" sz="2400" dirty="0">
                <a:latin typeface="Consolas" panose="020B0609020204030204" pitchFamily="49" charset="0"/>
              </a:rPr>
              <a:t>ReadLine</a:t>
            </a:r>
            <a:r>
              <a:rPr lang="en-US" sz="2400" dirty="0">
                <a:latin typeface="+mn-lt"/>
              </a:rPr>
              <a:t> to read the name from the user and assign it to the </a:t>
            </a:r>
            <a:r>
              <a:rPr lang="en-US" sz="2400" dirty="0">
                <a:latin typeface="Consolas" panose="020B0609020204030204" pitchFamily="49" charset="0"/>
              </a:rPr>
              <a:t>string</a:t>
            </a:r>
            <a:r>
              <a:rPr lang="en-US" sz="2400" dirty="0">
                <a:latin typeface="+mn-lt"/>
              </a:rPr>
              <a:t> variable </a:t>
            </a:r>
            <a:r>
              <a:rPr lang="en-US" sz="2400" dirty="0" smtClean="0">
                <a:latin typeface="Consolas" panose="020B0609020204030204" pitchFamily="49" charset="0"/>
              </a:rPr>
              <a:t>theName.</a:t>
            </a:r>
            <a:endParaRPr lang="en-US" sz="2400" dirty="0">
              <a:latin typeface="Consolas" panose="020B0609020204030204" pitchFamily="49" charset="0"/>
            </a:endParaRPr>
          </a:p>
          <a:p>
            <a:r>
              <a:rPr lang="en-US" sz="2400" dirty="0">
                <a:latin typeface="+mn-lt"/>
              </a:rPr>
              <a:t>Method </a:t>
            </a:r>
            <a:r>
              <a:rPr lang="en-US" sz="2400" dirty="0">
                <a:latin typeface="Consolas" panose="020B0609020204030204" pitchFamily="49" charset="0"/>
              </a:rPr>
              <a:t>ReadLine</a:t>
            </a:r>
            <a:r>
              <a:rPr lang="en-US" sz="2400" dirty="0">
                <a:latin typeface="+mn-lt"/>
              </a:rPr>
              <a:t> reads a </a:t>
            </a:r>
            <a:r>
              <a:rPr lang="en-US" sz="2400" b="1" dirty="0">
                <a:latin typeface="+mn-lt"/>
              </a:rPr>
              <a:t>whole</a:t>
            </a:r>
            <a:r>
              <a:rPr lang="en-US" sz="2400" dirty="0">
                <a:latin typeface="+mn-lt"/>
              </a:rPr>
              <a:t> line, including all the characters the user types until the newline that the user typed by pressing </a:t>
            </a:r>
            <a:r>
              <a:rPr lang="en-US" sz="2400" b="1" dirty="0">
                <a:latin typeface="+mn-lt"/>
              </a:rPr>
              <a:t>Enter</a:t>
            </a:r>
            <a:r>
              <a:rPr lang="en-US" sz="2400" dirty="0">
                <a:latin typeface="+mn-lt"/>
              </a:rPr>
              <a:t>—the newline is discarded</a:t>
            </a:r>
            <a:r>
              <a:rPr lang="en-US" sz="2400" dirty="0" smtClean="0">
                <a:latin typeface="+mn-lt"/>
              </a:rPr>
              <a:t>.</a:t>
            </a:r>
            <a:endParaRPr lang="en-US" sz="2400" dirty="0">
              <a:latin typeface="+mn-lt"/>
            </a:endParaRPr>
          </a:p>
          <a:p>
            <a:r>
              <a:rPr lang="en-US" sz="2400" dirty="0">
                <a:latin typeface="+mn-lt"/>
              </a:rPr>
              <a:t>Pressing </a:t>
            </a:r>
            <a:r>
              <a:rPr lang="en-US" sz="2400" b="1" dirty="0">
                <a:latin typeface="+mn-lt"/>
              </a:rPr>
              <a:t>Enter</a:t>
            </a:r>
            <a:r>
              <a:rPr lang="en-US" sz="2400" dirty="0">
                <a:latin typeface="+mn-lt"/>
              </a:rPr>
              <a:t> also positions the output cursor to the beginning of the next line in the console window, so the </a:t>
            </a:r>
            <a:r>
              <a:rPr lang="en-US" sz="2400" dirty="0" smtClean="0">
                <a:latin typeface="+mn-lt"/>
              </a:rPr>
              <a:t>program's </a:t>
            </a:r>
            <a:r>
              <a:rPr lang="en-US" sz="2400" dirty="0">
                <a:latin typeface="+mn-lt"/>
              </a:rPr>
              <a:t>next output begins on the line below the </a:t>
            </a:r>
            <a:r>
              <a:rPr lang="en-US" sz="2400" dirty="0" smtClean="0">
                <a:latin typeface="+mn-lt"/>
              </a:rPr>
              <a:t>user's </a:t>
            </a:r>
            <a:r>
              <a:rPr lang="en-US" sz="2400" dirty="0">
                <a:latin typeface="+mn-lt"/>
              </a:rPr>
              <a:t>input.</a:t>
            </a:r>
          </a:p>
        </p:txBody>
      </p:sp>
    </p:spTree>
    <p:extLst>
      <p:ext uri="{BB962C8B-B14F-4D97-AF65-F5344CB8AC3E}">
        <p14:creationId xmlns:p14="http://schemas.microsoft.com/office/powerpoint/2010/main" val="35045015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4.2.4 Calling Class </a:t>
            </a:r>
            <a:r>
              <a:rPr lang="en-US" dirty="0" smtClean="0">
                <a:latin typeface="Times New Roman" panose="02020603050405020304" pitchFamily="18" charset="0"/>
                <a:cs typeface="Times New Roman" panose="02020603050405020304" pitchFamily="18" charset="0"/>
              </a:rPr>
              <a:t>Account’s </a:t>
            </a:r>
            <a:r>
              <a:rPr lang="en-US" dirty="0">
                <a:latin typeface="Consolas" panose="020B0609020204030204" pitchFamily="49" charset="0"/>
                <a:cs typeface="Times New Roman" panose="02020603050405020304" pitchFamily="18" charset="0"/>
              </a:rPr>
              <a:t>SetName</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Method </a:t>
            </a:r>
            <a:r>
              <a:rPr lang="en-US" sz="2000" b="0" dirty="0" smtClean="0">
                <a:latin typeface="Times New Roman" panose="02020603050405020304" pitchFamily="18" charset="0"/>
                <a:cs typeface="Times New Roman" panose="02020603050405020304" pitchFamily="18" charset="0"/>
              </a:rPr>
              <a:t>(1 of 2)</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1777181"/>
          </a:xfrm>
        </p:spPr>
        <p:txBody>
          <a:bodyPr/>
          <a:lstStyle/>
          <a:p>
            <a:r>
              <a:rPr lang="en-US" sz="2400" dirty="0" smtClean="0">
                <a:latin typeface="+mn-lt"/>
              </a:rPr>
              <a:t>Account's</a:t>
            </a:r>
            <a:r>
              <a:rPr lang="en-US" sz="2400" dirty="0">
                <a:latin typeface="Consolas" panose="020B0609020204030204" pitchFamily="49" charset="0"/>
              </a:rPr>
              <a:t> </a:t>
            </a:r>
            <a:r>
              <a:rPr lang="en-US" sz="2400" dirty="0" smtClean="0">
                <a:latin typeface="Consolas" panose="020B0609020204030204" pitchFamily="49" charset="0"/>
              </a:rPr>
              <a:t>SetName </a:t>
            </a:r>
            <a:r>
              <a:rPr lang="en-US" sz="2400" dirty="0">
                <a:latin typeface="+mn-lt"/>
              </a:rPr>
              <a:t>method stores (</a:t>
            </a:r>
            <a:r>
              <a:rPr lang="en-US" sz="2400" dirty="0">
                <a:latin typeface="Consolas" panose="020B0609020204030204" pitchFamily="49" charset="0"/>
              </a:rPr>
              <a:t>sets</a:t>
            </a:r>
            <a:r>
              <a:rPr lang="en-US" sz="2400" dirty="0">
                <a:latin typeface="+mn-lt"/>
              </a:rPr>
              <a:t>) an account name in a particular </a:t>
            </a:r>
            <a:r>
              <a:rPr lang="en-US" sz="2400" dirty="0">
                <a:latin typeface="Consolas" panose="020B0609020204030204" pitchFamily="49" charset="0"/>
              </a:rPr>
              <a:t>Account object</a:t>
            </a:r>
            <a:r>
              <a:rPr lang="en-US" sz="2400" dirty="0" smtClean="0">
                <a:latin typeface="Consolas" panose="020B0609020204030204" pitchFamily="49" charset="0"/>
              </a:rPr>
              <a:t>.</a:t>
            </a:r>
            <a:endParaRPr lang="en-US" sz="2400" dirty="0">
              <a:latin typeface="Consolas" panose="020B0609020204030204" pitchFamily="49" charset="0"/>
            </a:endParaRPr>
          </a:p>
          <a:p>
            <a:r>
              <a:rPr lang="en-US" sz="2400" dirty="0">
                <a:latin typeface="+mn-lt"/>
              </a:rPr>
              <a:t>Line 18 calls </a:t>
            </a:r>
            <a:r>
              <a:rPr lang="en-US" sz="2400" dirty="0" smtClean="0">
                <a:latin typeface="Consolas" panose="020B0609020204030204" pitchFamily="49" charset="0"/>
              </a:rPr>
              <a:t>myAccount's </a:t>
            </a:r>
            <a:r>
              <a:rPr lang="en-US" sz="2400" dirty="0">
                <a:latin typeface="Consolas" panose="020B0609020204030204" pitchFamily="49" charset="0"/>
              </a:rPr>
              <a:t>SetName </a:t>
            </a:r>
            <a:r>
              <a:rPr lang="en-US" sz="2400" dirty="0">
                <a:latin typeface="+mn-lt"/>
              </a:rPr>
              <a:t>method, passing </a:t>
            </a:r>
            <a:r>
              <a:rPr lang="en-US" sz="2400" dirty="0" smtClean="0">
                <a:latin typeface="Consolas" panose="020B0609020204030204" pitchFamily="49" charset="0"/>
              </a:rPr>
              <a:t>theName's </a:t>
            </a:r>
            <a:r>
              <a:rPr lang="en-US" sz="2400" dirty="0">
                <a:latin typeface="+mn-lt"/>
              </a:rPr>
              <a:t>value as </a:t>
            </a:r>
            <a:r>
              <a:rPr lang="en-US" sz="2400" dirty="0" smtClean="0">
                <a:latin typeface="Consolas" panose="020B0609020204030204" pitchFamily="49" charset="0"/>
              </a:rPr>
              <a:t>SetName's</a:t>
            </a:r>
            <a:r>
              <a:rPr lang="en-US" sz="2400" dirty="0" smtClean="0">
                <a:latin typeface="+mn-lt"/>
              </a:rPr>
              <a:t> </a:t>
            </a:r>
            <a:r>
              <a:rPr lang="en-US" sz="2400" dirty="0">
                <a:latin typeface="+mn-lt"/>
              </a:rPr>
              <a:t>argument</a:t>
            </a:r>
            <a:r>
              <a:rPr lang="en-US" sz="2400" dirty="0" smtClean="0">
                <a:latin typeface="+mn-lt"/>
              </a:rPr>
              <a:t>.</a:t>
            </a:r>
            <a:endParaRPr lang="en-US" sz="2400" dirty="0">
              <a:latin typeface="+mn-lt"/>
            </a:endParaRPr>
          </a:p>
          <a:p>
            <a:pPr lvl="1"/>
            <a:r>
              <a:rPr lang="en-US" sz="2400" dirty="0" smtClean="0">
                <a:latin typeface="Consolas" panose="020B0609020204030204" pitchFamily="49" charset="0"/>
              </a:rPr>
              <a:t> </a:t>
            </a:r>
          </a:p>
        </p:txBody>
      </p:sp>
      <p:pic>
        <p:nvPicPr>
          <p:cNvPr id="7" name="Picture 6" descr="My account period set name left parenthesis the name right parenthesis semicolon forward slash forward slash"/>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580" y="3430938"/>
            <a:ext cx="5255486" cy="362786"/>
          </a:xfrm>
          <a:prstGeom prst="rect">
            <a:avLst/>
          </a:prstGeom>
        </p:spPr>
      </p:pic>
      <p:sp>
        <p:nvSpPr>
          <p:cNvPr id="8" name="Text Placeholder 7"/>
          <p:cNvSpPr>
            <a:spLocks noGrp="1"/>
          </p:cNvSpPr>
          <p:nvPr>
            <p:ph type="body" idx="2"/>
          </p:nvPr>
        </p:nvSpPr>
        <p:spPr>
          <a:xfrm>
            <a:off x="457200" y="3318386"/>
            <a:ext cx="8229600" cy="2852021"/>
          </a:xfrm>
        </p:spPr>
        <p:txBody>
          <a:bodyPr/>
          <a:lstStyle/>
          <a:p>
            <a:pPr marL="722313" lvl="1" indent="5280025">
              <a:buNone/>
            </a:pPr>
            <a:r>
              <a:rPr lang="en-US" sz="2400" dirty="0" smtClean="0">
                <a:latin typeface="Consolas" panose="020B0609020204030204" pitchFamily="49" charset="0"/>
              </a:rPr>
              <a:t>put </a:t>
            </a:r>
            <a:r>
              <a:rPr lang="en-US" sz="2400" dirty="0">
                <a:latin typeface="Consolas" panose="020B0609020204030204" pitchFamily="49" charset="0"/>
              </a:rPr>
              <a:t>theName in the myAccount object</a:t>
            </a:r>
          </a:p>
          <a:p>
            <a:pPr lvl="1"/>
            <a:r>
              <a:rPr lang="en-US" sz="2400" dirty="0">
                <a:latin typeface="+mn-lt"/>
              </a:rPr>
              <a:t>The method stores this value in the object </a:t>
            </a:r>
            <a:r>
              <a:rPr lang="en-US" sz="2400" dirty="0">
                <a:latin typeface="Consolas" panose="020B0609020204030204" pitchFamily="49" charset="0"/>
              </a:rPr>
              <a:t>myAccount</a:t>
            </a:r>
            <a:r>
              <a:rPr lang="en-US" sz="2400" dirty="0" smtClean="0">
                <a:latin typeface="Consolas" panose="020B0609020204030204" pitchFamily="49" charset="0"/>
              </a:rPr>
              <a:t>.</a:t>
            </a:r>
            <a:endParaRPr lang="en-US" sz="2400" dirty="0">
              <a:latin typeface="Consolas" panose="020B0609020204030204" pitchFamily="49" charset="0"/>
            </a:endParaRPr>
          </a:p>
        </p:txBody>
      </p:sp>
    </p:spTree>
    <p:extLst>
      <p:ext uri="{BB962C8B-B14F-4D97-AF65-F5344CB8AC3E}">
        <p14:creationId xmlns:p14="http://schemas.microsoft.com/office/powerpoint/2010/main" val="3520105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4.2.4 Calling Class </a:t>
            </a:r>
            <a:r>
              <a:rPr lang="en-US" dirty="0" smtClean="0">
                <a:latin typeface="Times New Roman" panose="02020603050405020304" pitchFamily="18" charset="0"/>
                <a:cs typeface="Times New Roman" panose="02020603050405020304" pitchFamily="18" charset="0"/>
              </a:rPr>
              <a:t>Account’s </a:t>
            </a:r>
            <a:r>
              <a:rPr lang="en-US" dirty="0">
                <a:latin typeface="Consolas" panose="020B0609020204030204" pitchFamily="49" charset="0"/>
                <a:cs typeface="Times New Roman" panose="02020603050405020304" pitchFamily="18" charset="0"/>
              </a:rPr>
              <a:t>SetName</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Method </a:t>
            </a:r>
            <a:r>
              <a:rPr lang="en-US" sz="2000" b="0" dirty="0" smtClean="0">
                <a:latin typeface="Times New Roman" panose="02020603050405020304" pitchFamily="18" charset="0"/>
                <a:cs typeface="Times New Roman" panose="02020603050405020304" pitchFamily="18" charset="0"/>
              </a:rPr>
              <a:t>(2 </a:t>
            </a:r>
            <a:r>
              <a:rPr lang="en-US" sz="2000" b="0" dirty="0">
                <a:latin typeface="Times New Roman" panose="02020603050405020304" pitchFamily="18" charset="0"/>
                <a:cs typeface="Times New Roman" panose="02020603050405020304" pitchFamily="18" charset="0"/>
              </a:rPr>
              <a:t>of 2)</a:t>
            </a:r>
            <a:endParaRPr lang="en-US" dirty="0"/>
          </a:p>
        </p:txBody>
      </p:sp>
      <p:sp>
        <p:nvSpPr>
          <p:cNvPr id="3" name="Text Placeholder 2"/>
          <p:cNvSpPr>
            <a:spLocks noGrp="1"/>
          </p:cNvSpPr>
          <p:nvPr>
            <p:ph type="body" idx="1"/>
          </p:nvPr>
        </p:nvSpPr>
        <p:spPr>
          <a:xfrm>
            <a:off x="457200" y="1600200"/>
            <a:ext cx="8111613" cy="4525963"/>
          </a:xfrm>
        </p:spPr>
        <p:txBody>
          <a:bodyPr/>
          <a:lstStyle/>
          <a:p>
            <a:r>
              <a:rPr lang="en-US" sz="2400" dirty="0">
                <a:latin typeface="+mn-lt"/>
              </a:rPr>
              <a:t>When </a:t>
            </a:r>
            <a:r>
              <a:rPr lang="en-US" sz="2400" dirty="0">
                <a:latin typeface="Consolas" panose="020B0609020204030204" pitchFamily="49" charset="0"/>
              </a:rPr>
              <a:t>Main</a:t>
            </a:r>
            <a:r>
              <a:rPr lang="en-US" sz="2400" dirty="0">
                <a:latin typeface="+mn-lt"/>
              </a:rPr>
              <a:t> calls the </a:t>
            </a:r>
            <a:r>
              <a:rPr lang="en-US" sz="2400" dirty="0">
                <a:latin typeface="Consolas" panose="020B0609020204030204" pitchFamily="49" charset="0"/>
              </a:rPr>
              <a:t>SetName</a:t>
            </a:r>
            <a:r>
              <a:rPr lang="en-US" sz="2400" dirty="0">
                <a:latin typeface="+mn-lt"/>
              </a:rPr>
              <a:t> method:</a:t>
            </a:r>
          </a:p>
          <a:p>
            <a:pPr lvl="1"/>
            <a:r>
              <a:rPr lang="en-US" sz="2400" dirty="0">
                <a:latin typeface="+mn-lt"/>
              </a:rPr>
              <a:t>The app transfers program execution from line 18 in </a:t>
            </a:r>
            <a:r>
              <a:rPr lang="en-US" sz="2400" dirty="0">
                <a:latin typeface="Consolas" panose="020B0609020204030204" pitchFamily="49" charset="0"/>
              </a:rPr>
              <a:t>Main</a:t>
            </a:r>
            <a:r>
              <a:rPr lang="en-US" sz="2400" dirty="0">
                <a:latin typeface="+mn-lt"/>
              </a:rPr>
              <a:t> to method </a:t>
            </a:r>
            <a:r>
              <a:rPr lang="en-US" sz="2400" dirty="0" smtClean="0">
                <a:latin typeface="Consolas" panose="020B0609020204030204" pitchFamily="49" charset="0"/>
              </a:rPr>
              <a:t>SetName's</a:t>
            </a:r>
            <a:r>
              <a:rPr lang="en-US" sz="2400" dirty="0" smtClean="0">
                <a:latin typeface="+mn-lt"/>
              </a:rPr>
              <a:t> </a:t>
            </a:r>
            <a:r>
              <a:rPr lang="en-US" sz="2400" dirty="0">
                <a:latin typeface="+mn-lt"/>
              </a:rPr>
              <a:t>declaration</a:t>
            </a:r>
            <a:r>
              <a:rPr lang="en-US" sz="2400" dirty="0" smtClean="0">
                <a:latin typeface="+mn-lt"/>
              </a:rPr>
              <a:t>.</a:t>
            </a:r>
            <a:endParaRPr lang="en-US" sz="2400" dirty="0">
              <a:latin typeface="+mn-lt"/>
            </a:endParaRPr>
          </a:p>
          <a:p>
            <a:pPr lvl="2"/>
            <a:r>
              <a:rPr lang="en-US" sz="2400" dirty="0">
                <a:latin typeface="+mn-lt"/>
              </a:rPr>
              <a:t>Because method </a:t>
            </a:r>
            <a:r>
              <a:rPr lang="en-US" sz="2400" dirty="0">
                <a:latin typeface="Consolas" panose="020B0609020204030204" pitchFamily="49" charset="0"/>
              </a:rPr>
              <a:t>SetName</a:t>
            </a:r>
            <a:r>
              <a:rPr lang="en-US" sz="2400" dirty="0">
                <a:latin typeface="+mn-lt"/>
              </a:rPr>
              <a:t> was accessed via the </a:t>
            </a:r>
            <a:r>
              <a:rPr lang="en-US" sz="2400" dirty="0">
                <a:latin typeface="Consolas" panose="020B0609020204030204" pitchFamily="49" charset="0"/>
              </a:rPr>
              <a:t>myAccount</a:t>
            </a:r>
            <a:r>
              <a:rPr lang="en-US" sz="2400" dirty="0">
                <a:latin typeface="+mn-lt"/>
              </a:rPr>
              <a:t> object, </a:t>
            </a:r>
            <a:r>
              <a:rPr lang="en-US" sz="2400" dirty="0">
                <a:latin typeface="Consolas" panose="020B0609020204030204" pitchFamily="49" charset="0"/>
              </a:rPr>
              <a:t>SetName</a:t>
            </a:r>
            <a:r>
              <a:rPr lang="en-US" sz="2400" dirty="0">
                <a:latin typeface="+mn-lt"/>
              </a:rPr>
              <a:t> “knows” which object to manipulate.</a:t>
            </a:r>
          </a:p>
          <a:p>
            <a:pPr lvl="1"/>
            <a:r>
              <a:rPr lang="en-US" sz="2400" dirty="0">
                <a:latin typeface="+mn-lt"/>
              </a:rPr>
              <a:t>Next, method </a:t>
            </a:r>
            <a:r>
              <a:rPr lang="en-US" sz="2400" dirty="0">
                <a:latin typeface="Consolas" panose="020B0609020204030204" pitchFamily="49" charset="0"/>
              </a:rPr>
              <a:t>SetName</a:t>
            </a:r>
            <a:r>
              <a:rPr lang="en-US" sz="2400" dirty="0">
                <a:latin typeface="+mn-lt"/>
              </a:rPr>
              <a:t> stores the </a:t>
            </a:r>
            <a:r>
              <a:rPr lang="en-US" sz="2400" dirty="0" smtClean="0">
                <a:latin typeface="+mn-lt"/>
              </a:rPr>
              <a:t>argument's </a:t>
            </a:r>
            <a:r>
              <a:rPr lang="en-US" sz="2400" dirty="0">
                <a:latin typeface="+mn-lt"/>
              </a:rPr>
              <a:t>value in the </a:t>
            </a:r>
            <a:r>
              <a:rPr lang="en-US" sz="2400" dirty="0">
                <a:latin typeface="Consolas" panose="020B0609020204030204" pitchFamily="49" charset="0"/>
              </a:rPr>
              <a:t>myAccount</a:t>
            </a:r>
            <a:r>
              <a:rPr lang="en-US" sz="2400" dirty="0">
                <a:latin typeface="+mn-lt"/>
              </a:rPr>
              <a:t> object .</a:t>
            </a:r>
          </a:p>
          <a:p>
            <a:pPr lvl="1"/>
            <a:r>
              <a:rPr lang="en-US" sz="2400" dirty="0">
                <a:latin typeface="+mn-lt"/>
              </a:rPr>
              <a:t>When </a:t>
            </a:r>
            <a:r>
              <a:rPr lang="en-US" sz="2400" dirty="0">
                <a:latin typeface="Consolas" panose="020B0609020204030204" pitchFamily="49" charset="0"/>
              </a:rPr>
              <a:t>SetName</a:t>
            </a:r>
            <a:r>
              <a:rPr lang="en-US" sz="2400" dirty="0">
                <a:latin typeface="+mn-lt"/>
              </a:rPr>
              <a:t> completes execution, program control returns to where method </a:t>
            </a:r>
            <a:r>
              <a:rPr lang="en-US" sz="2400" dirty="0">
                <a:latin typeface="Consolas" panose="020B0609020204030204" pitchFamily="49" charset="0"/>
              </a:rPr>
              <a:t>SetName</a:t>
            </a:r>
            <a:r>
              <a:rPr lang="en-US" sz="2400" dirty="0">
                <a:latin typeface="+mn-lt"/>
              </a:rPr>
              <a:t> was called (line 18 in </a:t>
            </a:r>
            <a:r>
              <a:rPr lang="en-US" sz="2400" dirty="0">
                <a:latin typeface="Consolas" panose="020B0609020204030204" pitchFamily="49" charset="0"/>
              </a:rPr>
              <a:t>Main</a:t>
            </a:r>
            <a:r>
              <a:rPr lang="en-US" sz="2400" dirty="0">
                <a:latin typeface="+mn-lt"/>
              </a:rPr>
              <a:t>), then execution continues at line 21</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3698278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4.3 </a:t>
            </a:r>
            <a:r>
              <a:rPr lang="en-US" dirty="0">
                <a:latin typeface="Consolas" panose="020B0609020204030204" pitchFamily="49" charset="0"/>
                <a:cs typeface="Times New Roman" panose="02020603050405020304" pitchFamily="18" charset="0"/>
              </a:rPr>
              <a:t>Account</a:t>
            </a:r>
            <a:r>
              <a:rPr lang="en-US" dirty="0">
                <a:latin typeface="Times New Roman" panose="02020603050405020304" pitchFamily="18" charset="0"/>
                <a:cs typeface="Times New Roman" panose="02020603050405020304" pitchFamily="18" charset="0"/>
              </a:rPr>
              <a:t> Class with an Instance Variable and Set and Get Methods</a:t>
            </a:r>
          </a:p>
        </p:txBody>
      </p:sp>
      <p:sp>
        <p:nvSpPr>
          <p:cNvPr id="3" name="Text Placeholder 2"/>
          <p:cNvSpPr>
            <a:spLocks noGrp="1"/>
          </p:cNvSpPr>
          <p:nvPr>
            <p:ph type="body" idx="1"/>
          </p:nvPr>
        </p:nvSpPr>
        <p:spPr/>
        <p:txBody>
          <a:bodyPr/>
          <a:lstStyle/>
          <a:p>
            <a:r>
              <a:rPr lang="en-US" sz="2400" dirty="0">
                <a:latin typeface="+mn-lt"/>
              </a:rPr>
              <a:t>The fact that in  we could create and manipulate an </a:t>
            </a:r>
            <a:r>
              <a:rPr lang="en-US" sz="2400" dirty="0">
                <a:latin typeface="Consolas" panose="020B0609020204030204" pitchFamily="49" charset="0"/>
              </a:rPr>
              <a:t>Account</a:t>
            </a:r>
            <a:r>
              <a:rPr lang="en-US" sz="2400" dirty="0">
                <a:latin typeface="+mn-lt"/>
              </a:rPr>
              <a:t> object without knowing its implementation details is called </a:t>
            </a:r>
            <a:r>
              <a:rPr lang="en-US" sz="2400" b="1" dirty="0">
                <a:latin typeface="+mn-lt"/>
              </a:rPr>
              <a:t>abstraction</a:t>
            </a:r>
            <a:r>
              <a:rPr lang="en-US" sz="2400" dirty="0" smtClean="0">
                <a:latin typeface="+mn-lt"/>
              </a:rPr>
              <a:t>.</a:t>
            </a:r>
            <a:endParaRPr lang="en-US" sz="2400" dirty="0">
              <a:latin typeface="+mn-lt"/>
            </a:endParaRPr>
          </a:p>
          <a:p>
            <a:pPr lvl="1"/>
            <a:r>
              <a:rPr lang="en-US" sz="2400" dirty="0">
                <a:latin typeface="+mn-lt"/>
              </a:rPr>
              <a:t>This is one of the most powerful software-engineering benefits of object-oriented programming.</a:t>
            </a:r>
          </a:p>
        </p:txBody>
      </p:sp>
    </p:spTree>
    <p:extLst>
      <p:ext uri="{BB962C8B-B14F-4D97-AF65-F5344CB8AC3E}">
        <p14:creationId xmlns:p14="http://schemas.microsoft.com/office/powerpoint/2010/main" val="36200239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t>
            </a:r>
            <a:r>
              <a:rPr lang="en-US" dirty="0" smtClean="0"/>
              <a:t>Objectives </a:t>
            </a:r>
            <a:r>
              <a:rPr lang="en-US" sz="2000" b="0" dirty="0" smtClean="0"/>
              <a:t>(1 of 2)</a:t>
            </a:r>
            <a:endParaRPr lang="en-US" sz="2000" b="0" dirty="0"/>
          </a:p>
        </p:txBody>
      </p:sp>
      <p:sp>
        <p:nvSpPr>
          <p:cNvPr id="3" name="Text Placeholder 2"/>
          <p:cNvSpPr>
            <a:spLocks noGrp="1"/>
          </p:cNvSpPr>
          <p:nvPr>
            <p:ph idx="1"/>
          </p:nvPr>
        </p:nvSpPr>
        <p:spPr>
          <a:xfrm>
            <a:off x="457200" y="1600200"/>
            <a:ext cx="8229600" cy="4358148"/>
          </a:xfrm>
        </p:spPr>
        <p:txBody>
          <a:bodyPr/>
          <a:lstStyle/>
          <a:p>
            <a:pPr marL="255600" indent="-255600">
              <a:buSzPct val="100000"/>
            </a:pPr>
            <a:r>
              <a:rPr lang="en-US" sz="2400" dirty="0" smtClean="0">
                <a:latin typeface="+mn-lt"/>
              </a:rPr>
              <a:t>Begin </a:t>
            </a:r>
            <a:r>
              <a:rPr lang="en-US" sz="2400" dirty="0">
                <a:latin typeface="+mn-lt"/>
              </a:rPr>
              <a:t>programming with the object-oriented concepts introduced in Section 1.6.</a:t>
            </a:r>
          </a:p>
          <a:p>
            <a:pPr marL="255600" indent="-255600">
              <a:buSzPct val="100000"/>
            </a:pPr>
            <a:r>
              <a:rPr lang="en-US" sz="2400" dirty="0">
                <a:latin typeface="+mn-lt"/>
              </a:rPr>
              <a:t>Declare a class and use it to create an object.</a:t>
            </a:r>
          </a:p>
          <a:p>
            <a:pPr marL="255600" indent="-255600">
              <a:buSzPct val="100000"/>
            </a:pPr>
            <a:r>
              <a:rPr lang="en-US" sz="2400" dirty="0">
                <a:latin typeface="+mn-lt"/>
              </a:rPr>
              <a:t>Implement a </a:t>
            </a:r>
            <a:r>
              <a:rPr lang="en-US" sz="2400" dirty="0" smtClean="0">
                <a:latin typeface="+mn-lt"/>
              </a:rPr>
              <a:t>class's </a:t>
            </a:r>
            <a:r>
              <a:rPr lang="en-US" sz="2400" dirty="0">
                <a:latin typeface="+mn-lt"/>
              </a:rPr>
              <a:t>attributes as instance variables and a </a:t>
            </a:r>
            <a:r>
              <a:rPr lang="en-US" sz="2400" dirty="0" smtClean="0">
                <a:latin typeface="+mn-lt"/>
              </a:rPr>
              <a:t>class's </a:t>
            </a:r>
            <a:r>
              <a:rPr lang="en-US" sz="2400" dirty="0">
                <a:latin typeface="+mn-lt"/>
              </a:rPr>
              <a:t>behaviors as methods.</a:t>
            </a:r>
          </a:p>
          <a:p>
            <a:pPr marL="255600" indent="-255600">
              <a:buSzPct val="100000"/>
            </a:pPr>
            <a:r>
              <a:rPr lang="en-US" sz="2400" dirty="0">
                <a:latin typeface="+mn-lt"/>
              </a:rPr>
              <a:t>Call an </a:t>
            </a:r>
            <a:r>
              <a:rPr lang="en-US" sz="2400" dirty="0" smtClean="0">
                <a:latin typeface="+mn-lt"/>
              </a:rPr>
              <a:t>object's </a:t>
            </a:r>
            <a:r>
              <a:rPr lang="en-US" sz="2400" dirty="0">
                <a:latin typeface="+mn-lt"/>
              </a:rPr>
              <a:t>methods to make them perform their tasks.</a:t>
            </a:r>
          </a:p>
          <a:p>
            <a:pPr marL="255600" indent="-255600">
              <a:buSzPct val="100000"/>
            </a:pPr>
            <a:r>
              <a:rPr lang="en-US" sz="2400" dirty="0">
                <a:latin typeface="+mn-lt"/>
              </a:rPr>
              <a:t>Understand what local variables of a method are and how they differ from instance variables of a class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703770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4.3.1 </a:t>
            </a:r>
            <a:r>
              <a:rPr lang="en-US" dirty="0">
                <a:latin typeface="Consolas" panose="020B0609020204030204" pitchFamily="49" charset="0"/>
                <a:cs typeface="Times New Roman" panose="02020603050405020304" pitchFamily="18" charset="0"/>
              </a:rPr>
              <a:t>Account</a:t>
            </a:r>
            <a:r>
              <a:rPr lang="en-US" dirty="0">
                <a:latin typeface="Times New Roman" panose="02020603050405020304" pitchFamily="18" charset="0"/>
                <a:cs typeface="Times New Roman" panose="02020603050405020304" pitchFamily="18" charset="0"/>
              </a:rPr>
              <a:t> Class Declaration</a:t>
            </a:r>
          </a:p>
        </p:txBody>
      </p:sp>
      <p:sp>
        <p:nvSpPr>
          <p:cNvPr id="3" name="Text Placeholder 2"/>
          <p:cNvSpPr>
            <a:spLocks noGrp="1"/>
          </p:cNvSpPr>
          <p:nvPr>
            <p:ph type="body" idx="1"/>
          </p:nvPr>
        </p:nvSpPr>
        <p:spPr/>
        <p:txBody>
          <a:bodyPr/>
          <a:lstStyle/>
          <a:p>
            <a:r>
              <a:rPr lang="en-US" sz="2400" dirty="0">
                <a:latin typeface="+mn-lt"/>
              </a:rPr>
              <a:t>Class </a:t>
            </a:r>
            <a:r>
              <a:rPr lang="en-US" sz="2400" dirty="0">
                <a:latin typeface="Consolas" panose="020B0609020204030204" pitchFamily="49" charset="0"/>
              </a:rPr>
              <a:t>Account</a:t>
            </a:r>
            <a:r>
              <a:rPr lang="en-US" sz="2400" dirty="0">
                <a:latin typeface="+mn-lt"/>
              </a:rPr>
              <a:t> </a:t>
            </a:r>
            <a:r>
              <a:rPr lang="en-US" sz="2400" dirty="0" smtClean="0">
                <a:latin typeface="+mn-lt"/>
              </a:rPr>
              <a:t>(Figure 4.2</a:t>
            </a:r>
            <a:r>
              <a:rPr lang="en-US" sz="2400" dirty="0">
                <a:latin typeface="+mn-lt"/>
              </a:rPr>
              <a:t>) contains a </a:t>
            </a:r>
            <a:r>
              <a:rPr lang="en-US" sz="2400" dirty="0">
                <a:latin typeface="Consolas" panose="020B0609020204030204" pitchFamily="49" charset="0"/>
              </a:rPr>
              <a:t>name</a:t>
            </a:r>
            <a:r>
              <a:rPr lang="en-US" sz="2400" dirty="0">
                <a:latin typeface="+mn-lt"/>
              </a:rPr>
              <a:t> </a:t>
            </a:r>
            <a:r>
              <a:rPr lang="en-US" sz="2400" b="1" dirty="0">
                <a:latin typeface="+mn-lt"/>
              </a:rPr>
              <a:t>instance variable</a:t>
            </a:r>
            <a:r>
              <a:rPr lang="en-US" sz="2400" dirty="0">
                <a:latin typeface="+mn-lt"/>
              </a:rPr>
              <a:t> (line 7) that stores the account </a:t>
            </a:r>
            <a:r>
              <a:rPr lang="en-US" sz="2400" dirty="0" smtClean="0">
                <a:latin typeface="+mn-lt"/>
              </a:rPr>
              <a:t>holder's </a:t>
            </a:r>
            <a:r>
              <a:rPr lang="en-US" sz="2400" dirty="0">
                <a:latin typeface="+mn-lt"/>
              </a:rPr>
              <a:t>name</a:t>
            </a:r>
          </a:p>
          <a:p>
            <a:pPr lvl="1"/>
            <a:r>
              <a:rPr lang="en-US" sz="2400" dirty="0">
                <a:latin typeface="+mn-lt"/>
              </a:rPr>
              <a:t>each </a:t>
            </a:r>
            <a:r>
              <a:rPr lang="en-US" sz="2400" dirty="0">
                <a:latin typeface="Consolas" panose="020B0609020204030204" pitchFamily="49" charset="0"/>
              </a:rPr>
              <a:t>Account</a:t>
            </a:r>
            <a:r>
              <a:rPr lang="en-US" sz="2400" dirty="0">
                <a:latin typeface="+mn-lt"/>
              </a:rPr>
              <a:t> object has its own copy of the </a:t>
            </a:r>
            <a:r>
              <a:rPr lang="en-US" sz="2400" dirty="0">
                <a:latin typeface="Consolas" panose="020B0609020204030204" pitchFamily="49" charset="0"/>
              </a:rPr>
              <a:t>name</a:t>
            </a:r>
            <a:r>
              <a:rPr lang="en-US" sz="2400" dirty="0">
                <a:latin typeface="+mn-lt"/>
              </a:rPr>
              <a:t> </a:t>
            </a:r>
            <a:r>
              <a:rPr lang="en-US" sz="2400" b="1" dirty="0">
                <a:latin typeface="+mn-lt"/>
              </a:rPr>
              <a:t>instance variable</a:t>
            </a:r>
            <a:r>
              <a:rPr lang="en-US" sz="2400" dirty="0" smtClean="0">
                <a:latin typeface="+mn-lt"/>
              </a:rPr>
              <a:t>.</a:t>
            </a:r>
            <a:endParaRPr lang="en-US" sz="2400" dirty="0">
              <a:latin typeface="+mn-lt"/>
            </a:endParaRPr>
          </a:p>
          <a:p>
            <a:r>
              <a:rPr lang="en-US" sz="2400" dirty="0">
                <a:latin typeface="+mn-lt"/>
              </a:rPr>
              <a:t>Class Account also contains method </a:t>
            </a:r>
            <a:r>
              <a:rPr lang="en-US" sz="2400" dirty="0">
                <a:latin typeface="Consolas" panose="020B0609020204030204" pitchFamily="49" charset="0"/>
              </a:rPr>
              <a:t>SetName</a:t>
            </a:r>
            <a:r>
              <a:rPr lang="en-US" sz="2400" dirty="0">
                <a:latin typeface="+mn-lt"/>
              </a:rPr>
              <a:t> that a program can call to store a name in an </a:t>
            </a:r>
            <a:r>
              <a:rPr lang="en-US" sz="2400" dirty="0">
                <a:latin typeface="Consolas" panose="020B0609020204030204" pitchFamily="49" charset="0"/>
              </a:rPr>
              <a:t>Account</a:t>
            </a:r>
            <a:r>
              <a:rPr lang="en-US" sz="2400" dirty="0">
                <a:latin typeface="+mn-lt"/>
              </a:rPr>
              <a:t> object, and method </a:t>
            </a:r>
            <a:r>
              <a:rPr lang="en-US" sz="2400" dirty="0">
                <a:latin typeface="Consolas" panose="020B0609020204030204" pitchFamily="49" charset="0"/>
              </a:rPr>
              <a:t>GetName</a:t>
            </a:r>
            <a:r>
              <a:rPr lang="en-US" sz="2400" dirty="0">
                <a:latin typeface="+mn-lt"/>
              </a:rPr>
              <a:t> that a program can call to obtain the name from an </a:t>
            </a:r>
            <a:r>
              <a:rPr lang="en-US" sz="2400" dirty="0">
                <a:latin typeface="Consolas" panose="020B0609020204030204" pitchFamily="49" charset="0"/>
              </a:rPr>
              <a:t>Account</a:t>
            </a:r>
            <a:r>
              <a:rPr lang="en-US" sz="2400" dirty="0">
                <a:latin typeface="+mn-lt"/>
              </a:rPr>
              <a:t> object</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195237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46239"/>
          </a:xfrm>
        </p:spPr>
        <p:txBody>
          <a:bodyPr anchor="ctr"/>
          <a:lstStyle/>
          <a:p>
            <a:r>
              <a:rPr lang="en-US" sz="2800" dirty="0"/>
              <a:t>Figure 4.2 </a:t>
            </a:r>
            <a:r>
              <a:rPr lang="en-US" sz="2800" dirty="0" smtClean="0"/>
              <a:t>A </a:t>
            </a:r>
            <a:r>
              <a:rPr lang="en-US" sz="2800" dirty="0"/>
              <a:t>Simple </a:t>
            </a:r>
            <a:r>
              <a:rPr lang="en-US" sz="2800" dirty="0">
                <a:latin typeface="Consolas" panose="020B0609020204030204" pitchFamily="49" charset="0"/>
              </a:rPr>
              <a:t>Account</a:t>
            </a:r>
            <a:r>
              <a:rPr lang="en-US" sz="2800" dirty="0"/>
              <a:t> Class That Contains a </a:t>
            </a:r>
            <a:r>
              <a:rPr lang="en-US" sz="2800" dirty="0">
                <a:latin typeface="Consolas" panose="020B0609020204030204" pitchFamily="49" charset="0"/>
              </a:rPr>
              <a:t>Private</a:t>
            </a:r>
            <a:r>
              <a:rPr lang="en-US" sz="2800" dirty="0"/>
              <a:t> Instance Variable Name and </a:t>
            </a:r>
            <a:r>
              <a:rPr lang="en-US" sz="2800" dirty="0">
                <a:latin typeface="Consolas" panose="020B0609020204030204" pitchFamily="49" charset="0"/>
              </a:rPr>
              <a:t>Public</a:t>
            </a:r>
            <a:r>
              <a:rPr lang="en-US" sz="2800" dirty="0"/>
              <a:t> Methods to Set and Get </a:t>
            </a:r>
            <a:r>
              <a:rPr lang="en-US" sz="2800" dirty="0" smtClean="0">
                <a:latin typeface="Consolas" panose="020B0609020204030204" pitchFamily="49" charset="0"/>
              </a:rPr>
              <a:t>Name’s</a:t>
            </a:r>
            <a:r>
              <a:rPr lang="en-US" sz="2800" dirty="0" smtClean="0"/>
              <a:t> </a:t>
            </a:r>
            <a:r>
              <a:rPr lang="en-US" sz="2800" dirty="0"/>
              <a:t>Value</a:t>
            </a:r>
          </a:p>
        </p:txBody>
      </p:sp>
      <p:pic>
        <p:nvPicPr>
          <p:cNvPr id="4" name="Picture 3" descr="The code of simple account class to set and get name’s value. Line 1: forward slash, forward slash, fig. 4.2, colon, account, period, c s. Line 2: forward slash, forward slash, a simple account class that contains a private instance. Line 3: forward slash, forward slash, variable name and public methods to set and get name’s value, period. Line 4: blank. Line 5: class account. Line 6: left brace. Line 7, indented once: private string name, semi colon, forward slash, forward slash, instance variable. Line 8: blank. Line 9, indented once: forward slash, forward slash, method that sets the account name in the object. Line 10, indented once: public void set name, left parenthesis, string account name, right parenthesis. Line 11, indented once: left brace. Line 12, indented twice: name = account name, semi colon, forward slash, forward slash, store the account name. Line 13, indented once: right brace. Line 14: blank. Line 15, indented once: forward slash, forward slash, method that retrieves the account name from the object. Line 16, indented once: public string get name, left parenthesis, right parenthesis. Line 17, indented once: left brace. Line 18, indented twice: return name, semi colon, forward slash, forward slash, returns name’s value to this method’s caller. Line 19, indented once: right brace. Line 20: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015" y="1750285"/>
            <a:ext cx="7981970" cy="4419319"/>
          </a:xfrm>
          <a:prstGeom prst="rect">
            <a:avLst/>
          </a:prstGeom>
        </p:spPr>
      </p:pic>
    </p:spTree>
    <p:extLst>
      <p:ext uri="{BB962C8B-B14F-4D97-AF65-F5344CB8AC3E}">
        <p14:creationId xmlns:p14="http://schemas.microsoft.com/office/powerpoint/2010/main" val="41990103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4.3.2 Keyword </a:t>
            </a:r>
            <a:r>
              <a:rPr lang="en-US" dirty="0">
                <a:latin typeface="Consolas" panose="020B0609020204030204" pitchFamily="49" charset="0"/>
              </a:rPr>
              <a:t>Class</a:t>
            </a:r>
            <a:r>
              <a:rPr lang="en-US" dirty="0"/>
              <a:t> and the Class Body</a:t>
            </a:r>
          </a:p>
        </p:txBody>
      </p:sp>
      <p:sp>
        <p:nvSpPr>
          <p:cNvPr id="3" name="Text Placeholder 2"/>
          <p:cNvSpPr>
            <a:spLocks noGrp="1"/>
          </p:cNvSpPr>
          <p:nvPr>
            <p:ph type="body" idx="1"/>
          </p:nvPr>
        </p:nvSpPr>
        <p:spPr/>
        <p:txBody>
          <a:bodyPr/>
          <a:lstStyle/>
          <a:p>
            <a:r>
              <a:rPr lang="en-US" sz="2000" dirty="0">
                <a:latin typeface="+mn-lt"/>
              </a:rPr>
              <a:t>Every class declaration contains the keyword </a:t>
            </a:r>
            <a:r>
              <a:rPr lang="en-US" sz="2000" dirty="0">
                <a:latin typeface="Consolas" panose="020B0609020204030204" pitchFamily="49" charset="0"/>
              </a:rPr>
              <a:t>class</a:t>
            </a:r>
            <a:r>
              <a:rPr lang="en-US" sz="2000" dirty="0">
                <a:latin typeface="+mn-lt"/>
              </a:rPr>
              <a:t> followed immediately by the </a:t>
            </a:r>
            <a:r>
              <a:rPr lang="en-US" sz="2000" dirty="0" smtClean="0">
                <a:latin typeface="+mn-lt"/>
              </a:rPr>
              <a:t>class's </a:t>
            </a:r>
            <a:r>
              <a:rPr lang="en-US" sz="2000" dirty="0">
                <a:latin typeface="+mn-lt"/>
              </a:rPr>
              <a:t>name</a:t>
            </a:r>
            <a:r>
              <a:rPr lang="en-US" sz="2000" dirty="0" smtClean="0">
                <a:latin typeface="+mn-lt"/>
              </a:rPr>
              <a:t>.</a:t>
            </a:r>
            <a:endParaRPr lang="en-US" sz="2000" dirty="0">
              <a:latin typeface="+mn-lt"/>
            </a:endParaRPr>
          </a:p>
          <a:p>
            <a:r>
              <a:rPr lang="en-US" sz="2000" dirty="0">
                <a:latin typeface="+mn-lt"/>
              </a:rPr>
              <a:t>Each class declaration is typically stored in a file having the same name as the class and ending with the </a:t>
            </a:r>
            <a:r>
              <a:rPr lang="en-US" sz="2000" dirty="0">
                <a:latin typeface="Consolas" panose="020B0609020204030204" pitchFamily="49" charset="0"/>
              </a:rPr>
              <a:t>.cs </a:t>
            </a:r>
            <a:r>
              <a:rPr lang="en-US" sz="2000" dirty="0">
                <a:latin typeface="+mn-lt"/>
              </a:rPr>
              <a:t>filename extension;</a:t>
            </a:r>
          </a:p>
          <a:p>
            <a:r>
              <a:rPr lang="en-US" sz="2000" dirty="0">
                <a:latin typeface="+mn-lt"/>
              </a:rPr>
              <a:t>The </a:t>
            </a:r>
            <a:r>
              <a:rPr lang="en-US" sz="2000" dirty="0" smtClean="0">
                <a:latin typeface="+mn-lt"/>
              </a:rPr>
              <a:t>class's </a:t>
            </a:r>
            <a:r>
              <a:rPr lang="en-US" sz="2000" dirty="0">
                <a:latin typeface="+mn-lt"/>
              </a:rPr>
              <a:t>body is enclosed in a pair of braces (lines 6 and 20).</a:t>
            </a:r>
          </a:p>
          <a:p>
            <a:r>
              <a:rPr lang="en-US" sz="2000" dirty="0">
                <a:latin typeface="+mn-lt"/>
              </a:rPr>
              <a:t>Class, property, method and variable names are all </a:t>
            </a:r>
            <a:r>
              <a:rPr lang="en-US" sz="2000" b="1" dirty="0">
                <a:latin typeface="+mn-lt"/>
              </a:rPr>
              <a:t>identifiers</a:t>
            </a:r>
            <a:r>
              <a:rPr lang="en-US" sz="2000" dirty="0">
                <a:latin typeface="+mn-lt"/>
              </a:rPr>
              <a:t> and by convention all use the naming schemes we discussed in Chapter 3</a:t>
            </a:r>
            <a:r>
              <a:rPr lang="en-US" sz="2000" dirty="0" smtClean="0">
                <a:latin typeface="+mn-lt"/>
              </a:rPr>
              <a:t>:</a:t>
            </a:r>
          </a:p>
          <a:p>
            <a:pPr lvl="1"/>
            <a:r>
              <a:rPr lang="en-US" sz="2000" dirty="0">
                <a:latin typeface="+mn-lt"/>
              </a:rPr>
              <a:t>class, property and method names begin with an initial </a:t>
            </a:r>
            <a:r>
              <a:rPr lang="en-US" sz="2000" b="1" dirty="0">
                <a:latin typeface="+mn-lt"/>
              </a:rPr>
              <a:t>uppercase</a:t>
            </a:r>
            <a:r>
              <a:rPr lang="en-US" sz="2000" dirty="0">
                <a:latin typeface="+mn-lt"/>
              </a:rPr>
              <a:t> letter (Pascal case)</a:t>
            </a:r>
          </a:p>
          <a:p>
            <a:pPr lvl="1"/>
            <a:r>
              <a:rPr lang="en-US" sz="2000" dirty="0">
                <a:latin typeface="+mn-lt"/>
              </a:rPr>
              <a:t>variable names begin with an initial </a:t>
            </a:r>
            <a:r>
              <a:rPr lang="en-US" sz="2000" b="1" dirty="0">
                <a:latin typeface="+mn-lt"/>
              </a:rPr>
              <a:t>lowercase</a:t>
            </a:r>
            <a:r>
              <a:rPr lang="en-US" sz="2000" dirty="0">
                <a:latin typeface="+mn-lt"/>
              </a:rPr>
              <a:t> letter (camel case).</a:t>
            </a:r>
          </a:p>
        </p:txBody>
      </p:sp>
    </p:spTree>
    <p:extLst>
      <p:ext uri="{BB962C8B-B14F-4D97-AF65-F5344CB8AC3E}">
        <p14:creationId xmlns:p14="http://schemas.microsoft.com/office/powerpoint/2010/main" val="19439777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4.3.3 Instance Variable Name of Type </a:t>
            </a:r>
            <a:r>
              <a:rPr lang="en-US" dirty="0" smtClean="0">
                <a:latin typeface="Consolas" panose="020B0609020204030204" pitchFamily="49" charset="0"/>
              </a:rPr>
              <a:t>String</a:t>
            </a:r>
            <a:r>
              <a:rPr lang="en-US" dirty="0" smtClean="0"/>
              <a:t> </a:t>
            </a:r>
            <a:r>
              <a:rPr lang="en-US" sz="2000" b="0" dirty="0" smtClean="0"/>
              <a:t>(1 of 2)</a:t>
            </a:r>
            <a:endParaRPr lang="en-US" sz="2000" b="0" dirty="0"/>
          </a:p>
        </p:txBody>
      </p:sp>
      <p:sp>
        <p:nvSpPr>
          <p:cNvPr id="3" name="Text Placeholder 2"/>
          <p:cNvSpPr>
            <a:spLocks noGrp="1"/>
          </p:cNvSpPr>
          <p:nvPr>
            <p:ph type="body" idx="1"/>
          </p:nvPr>
        </p:nvSpPr>
        <p:spPr/>
        <p:txBody>
          <a:bodyPr/>
          <a:lstStyle/>
          <a:p>
            <a:r>
              <a:rPr lang="en-US" sz="2400" dirty="0">
                <a:latin typeface="+mn-lt"/>
              </a:rPr>
              <a:t>Objects carry their instance variables with them throughout their lifetimes</a:t>
            </a:r>
            <a:r>
              <a:rPr lang="en-US" sz="2400" dirty="0" smtClean="0">
                <a:latin typeface="+mn-lt"/>
              </a:rPr>
              <a:t>.</a:t>
            </a:r>
            <a:endParaRPr lang="en-US" sz="2400" dirty="0">
              <a:latin typeface="+mn-lt"/>
            </a:endParaRPr>
          </a:p>
          <a:p>
            <a:r>
              <a:rPr lang="en-US" sz="2400" dirty="0">
                <a:latin typeface="+mn-lt"/>
              </a:rPr>
              <a:t>Each object has its own copy of the </a:t>
            </a:r>
            <a:r>
              <a:rPr lang="en-US" sz="2400" dirty="0" smtClean="0">
                <a:latin typeface="+mn-lt"/>
              </a:rPr>
              <a:t>class's </a:t>
            </a:r>
            <a:r>
              <a:rPr lang="en-US" sz="2400" dirty="0">
                <a:latin typeface="+mn-lt"/>
              </a:rPr>
              <a:t>instance variables</a:t>
            </a:r>
            <a:r>
              <a:rPr lang="en-US" sz="2400" dirty="0" smtClean="0">
                <a:latin typeface="+mn-lt"/>
              </a:rPr>
              <a:t>.</a:t>
            </a:r>
            <a:endParaRPr lang="en-US" sz="2400" dirty="0">
              <a:latin typeface="+mn-lt"/>
            </a:endParaRPr>
          </a:p>
          <a:p>
            <a:r>
              <a:rPr lang="en-US" sz="2400" dirty="0">
                <a:latin typeface="+mn-lt"/>
              </a:rPr>
              <a:t>A </a:t>
            </a:r>
            <a:r>
              <a:rPr lang="en-US" sz="2400" dirty="0" smtClean="0">
                <a:latin typeface="+mn-lt"/>
              </a:rPr>
              <a:t>class's </a:t>
            </a:r>
            <a:r>
              <a:rPr lang="en-US" sz="2400" dirty="0">
                <a:latin typeface="+mn-lt"/>
              </a:rPr>
              <a:t>methods and properties manipulate the instance variables belonging to particular objects of the class</a:t>
            </a:r>
            <a:r>
              <a:rPr lang="en-US" sz="2400" dirty="0" smtClean="0">
                <a:latin typeface="+mn-lt"/>
              </a:rPr>
              <a:t>.</a:t>
            </a:r>
            <a:endParaRPr lang="en-US" sz="2400" dirty="0">
              <a:latin typeface="+mn-lt"/>
            </a:endParaRPr>
          </a:p>
          <a:p>
            <a:r>
              <a:rPr lang="en-US" sz="2400" dirty="0">
                <a:latin typeface="+mn-lt"/>
              </a:rPr>
              <a:t>Instance variables are declared </a:t>
            </a:r>
            <a:r>
              <a:rPr lang="en-US" sz="2400" b="1" dirty="0">
                <a:latin typeface="+mn-lt"/>
              </a:rPr>
              <a:t>inside</a:t>
            </a:r>
            <a:r>
              <a:rPr lang="en-US" sz="2400" dirty="0">
                <a:latin typeface="+mn-lt"/>
              </a:rPr>
              <a:t> a class declaration but </a:t>
            </a:r>
            <a:r>
              <a:rPr lang="en-US" sz="2400" b="1" dirty="0">
                <a:latin typeface="+mn-lt"/>
              </a:rPr>
              <a:t>outside</a:t>
            </a:r>
            <a:r>
              <a:rPr lang="en-US" sz="2400" dirty="0">
                <a:latin typeface="+mn-lt"/>
              </a:rPr>
              <a:t> the bodies of the </a:t>
            </a:r>
            <a:r>
              <a:rPr lang="en-US" sz="2400" dirty="0" smtClean="0">
                <a:latin typeface="+mn-lt"/>
              </a:rPr>
              <a:t>class's </a:t>
            </a:r>
            <a:r>
              <a:rPr lang="en-US" sz="2400" dirty="0">
                <a:latin typeface="+mn-lt"/>
              </a:rPr>
              <a:t>methods and properties.</a:t>
            </a:r>
          </a:p>
        </p:txBody>
      </p:sp>
    </p:spTree>
    <p:extLst>
      <p:ext uri="{BB962C8B-B14F-4D97-AF65-F5344CB8AC3E}">
        <p14:creationId xmlns:p14="http://schemas.microsoft.com/office/powerpoint/2010/main" val="13118724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4.3.3 Instance Variable Name of Type </a:t>
            </a:r>
            <a:r>
              <a:rPr lang="en-US" dirty="0" smtClean="0">
                <a:latin typeface="Consolas" panose="020B0609020204030204" pitchFamily="49" charset="0"/>
              </a:rPr>
              <a:t>String</a:t>
            </a:r>
            <a:r>
              <a:rPr lang="en-US" dirty="0" smtClean="0"/>
              <a:t> </a:t>
            </a:r>
            <a:r>
              <a:rPr lang="en-US" sz="2000" b="0" dirty="0" smtClean="0"/>
              <a:t>(2 of 2)</a:t>
            </a:r>
            <a:endParaRPr lang="en-US" sz="2000" b="0" dirty="0"/>
          </a:p>
        </p:txBody>
      </p:sp>
      <p:sp>
        <p:nvSpPr>
          <p:cNvPr id="3" name="Text Placeholder 2"/>
          <p:cNvSpPr>
            <a:spLocks noGrp="1"/>
          </p:cNvSpPr>
          <p:nvPr>
            <p:ph type="body" idx="1"/>
          </p:nvPr>
        </p:nvSpPr>
        <p:spPr>
          <a:xfrm>
            <a:off x="457200" y="1600200"/>
            <a:ext cx="8229600" cy="4785852"/>
          </a:xfrm>
        </p:spPr>
        <p:txBody>
          <a:bodyPr/>
          <a:lstStyle/>
          <a:p>
            <a:r>
              <a:rPr lang="en-US" sz="2000" dirty="0">
                <a:latin typeface="Consolas" panose="020B0609020204030204" pitchFamily="49" charset="0"/>
              </a:rPr>
              <a:t>private string name; // instance </a:t>
            </a:r>
            <a:r>
              <a:rPr lang="en-US" sz="2000" dirty="0" smtClean="0">
                <a:latin typeface="Consolas" panose="020B0609020204030204" pitchFamily="49" charset="0"/>
              </a:rPr>
              <a:t>variable</a:t>
            </a:r>
            <a:endParaRPr lang="en-US" sz="2000" dirty="0">
              <a:latin typeface="Consolas" panose="020B0609020204030204" pitchFamily="49" charset="0"/>
            </a:endParaRPr>
          </a:p>
          <a:p>
            <a:pPr lvl="1"/>
            <a:r>
              <a:rPr lang="en-US" sz="2000" dirty="0">
                <a:latin typeface="+mn-lt"/>
              </a:rPr>
              <a:t>declares instance variable </a:t>
            </a:r>
            <a:r>
              <a:rPr lang="en-US" sz="2000" dirty="0">
                <a:latin typeface="Consolas" panose="020B0609020204030204" pitchFamily="49" charset="0"/>
              </a:rPr>
              <a:t>name</a:t>
            </a:r>
            <a:r>
              <a:rPr lang="en-US" sz="2000" dirty="0">
                <a:latin typeface="+mn-lt"/>
              </a:rPr>
              <a:t> of type </a:t>
            </a:r>
            <a:r>
              <a:rPr lang="en-US" sz="2000" dirty="0">
                <a:latin typeface="Consolas" panose="020B0609020204030204" pitchFamily="49" charset="0"/>
              </a:rPr>
              <a:t>string</a:t>
            </a:r>
            <a:r>
              <a:rPr lang="en-US" sz="2000" dirty="0">
                <a:latin typeface="+mn-lt"/>
              </a:rPr>
              <a:t> </a:t>
            </a:r>
            <a:r>
              <a:rPr lang="en-US" sz="2000" b="1" dirty="0">
                <a:latin typeface="+mn-lt"/>
              </a:rPr>
              <a:t>outside</a:t>
            </a:r>
            <a:r>
              <a:rPr lang="en-US" sz="2000" dirty="0">
                <a:latin typeface="+mn-lt"/>
              </a:rPr>
              <a:t> the bodies of methods </a:t>
            </a:r>
            <a:r>
              <a:rPr lang="en-US" sz="2000" dirty="0">
                <a:latin typeface="Consolas" panose="020B0609020204030204" pitchFamily="49" charset="0"/>
              </a:rPr>
              <a:t>SetName</a:t>
            </a:r>
            <a:r>
              <a:rPr lang="en-US" sz="2000" dirty="0">
                <a:latin typeface="+mn-lt"/>
              </a:rPr>
              <a:t> and </a:t>
            </a:r>
            <a:r>
              <a:rPr lang="en-US" sz="2000" dirty="0">
                <a:latin typeface="Consolas" panose="020B0609020204030204" pitchFamily="49" charset="0"/>
              </a:rPr>
              <a:t>GetName.</a:t>
            </a:r>
            <a:r>
              <a:rPr lang="en-US" sz="2000" dirty="0">
                <a:latin typeface="+mn-lt"/>
              </a:rPr>
              <a:t> </a:t>
            </a:r>
          </a:p>
          <a:p>
            <a:pPr lvl="1"/>
            <a:r>
              <a:rPr lang="en-US" sz="2000" dirty="0">
                <a:latin typeface="+mn-lt"/>
              </a:rPr>
              <a:t>If there are many </a:t>
            </a:r>
            <a:r>
              <a:rPr lang="en-US" sz="2000" dirty="0">
                <a:latin typeface="Consolas" panose="020B0609020204030204" pitchFamily="49" charset="0"/>
              </a:rPr>
              <a:t>Account</a:t>
            </a:r>
            <a:r>
              <a:rPr lang="en-US" sz="2000" dirty="0">
                <a:latin typeface="+mn-lt"/>
              </a:rPr>
              <a:t> objects, each has its own </a:t>
            </a:r>
            <a:r>
              <a:rPr lang="en-US" sz="2000" dirty="0">
                <a:latin typeface="Consolas" panose="020B0609020204030204" pitchFamily="49" charset="0"/>
              </a:rPr>
              <a:t>name</a:t>
            </a:r>
            <a:r>
              <a:rPr lang="en-US" sz="2000" dirty="0" smtClean="0">
                <a:latin typeface="Consolas" panose="020B0609020204030204" pitchFamily="49" charset="0"/>
              </a:rPr>
              <a:t>.</a:t>
            </a:r>
            <a:endParaRPr lang="en-US" sz="2000" dirty="0">
              <a:latin typeface="Consolas" panose="020B0609020204030204" pitchFamily="49" charset="0"/>
            </a:endParaRPr>
          </a:p>
          <a:p>
            <a:pPr lvl="1"/>
            <a:r>
              <a:rPr lang="en-US" sz="2000" dirty="0">
                <a:latin typeface="+mn-lt"/>
              </a:rPr>
              <a:t>Because </a:t>
            </a:r>
            <a:r>
              <a:rPr lang="en-US" sz="2000" dirty="0">
                <a:latin typeface="Consolas" panose="020B0609020204030204" pitchFamily="49" charset="0"/>
              </a:rPr>
              <a:t>name</a:t>
            </a:r>
            <a:r>
              <a:rPr lang="en-US" sz="2000" dirty="0">
                <a:latin typeface="+mn-lt"/>
              </a:rPr>
              <a:t> is an instance variable, it can be manipulated by each of the </a:t>
            </a:r>
            <a:r>
              <a:rPr lang="en-US" sz="2000" dirty="0" smtClean="0">
                <a:latin typeface="+mn-lt"/>
              </a:rPr>
              <a:t>class's </a:t>
            </a:r>
            <a:r>
              <a:rPr lang="en-US" sz="2000" dirty="0">
                <a:latin typeface="+mn-lt"/>
              </a:rPr>
              <a:t>methods and properties</a:t>
            </a:r>
            <a:r>
              <a:rPr lang="en-US" sz="2000" dirty="0" smtClean="0">
                <a:latin typeface="+mn-lt"/>
              </a:rPr>
              <a:t>.</a:t>
            </a:r>
            <a:endParaRPr lang="en-US" sz="2000" dirty="0">
              <a:latin typeface="+mn-lt"/>
            </a:endParaRPr>
          </a:p>
          <a:p>
            <a:pPr lvl="1"/>
            <a:r>
              <a:rPr lang="en-US" sz="2000" b="1" dirty="0">
                <a:latin typeface="+mn-lt"/>
              </a:rPr>
              <a:t>Clients </a:t>
            </a:r>
            <a:r>
              <a:rPr lang="en-US" sz="2000" dirty="0">
                <a:latin typeface="+mn-lt"/>
              </a:rPr>
              <a:t>of class </a:t>
            </a:r>
            <a:r>
              <a:rPr lang="en-US" sz="2000" dirty="0">
                <a:latin typeface="Consolas" panose="020B0609020204030204" pitchFamily="49" charset="0"/>
              </a:rPr>
              <a:t>Account</a:t>
            </a:r>
            <a:r>
              <a:rPr lang="en-US" sz="2000" dirty="0">
                <a:latin typeface="+mn-lt"/>
              </a:rPr>
              <a:t>—that is, any other code that calls the </a:t>
            </a:r>
            <a:r>
              <a:rPr lang="en-US" sz="2000" dirty="0" smtClean="0">
                <a:latin typeface="+mn-lt"/>
              </a:rPr>
              <a:t>class's </a:t>
            </a:r>
            <a:r>
              <a:rPr lang="en-US" sz="2000" dirty="0">
                <a:latin typeface="+mn-lt"/>
              </a:rPr>
              <a:t>methods (such as class </a:t>
            </a:r>
            <a:r>
              <a:rPr lang="en-US" sz="2000" dirty="0" smtClean="0">
                <a:latin typeface="Consolas" panose="020B0609020204030204" pitchFamily="49" charset="0"/>
              </a:rPr>
              <a:t>AccountTest's </a:t>
            </a:r>
            <a:r>
              <a:rPr lang="en-US" sz="2000" dirty="0">
                <a:latin typeface="Consolas" panose="020B0609020204030204" pitchFamily="49" charset="0"/>
              </a:rPr>
              <a:t>Main</a:t>
            </a:r>
            <a:r>
              <a:rPr lang="en-US" sz="2000" dirty="0">
                <a:latin typeface="+mn-lt"/>
              </a:rPr>
              <a:t>)—cannot access the </a:t>
            </a:r>
            <a:r>
              <a:rPr lang="en-US" sz="2000" dirty="0">
                <a:latin typeface="Consolas" panose="020B0609020204030204" pitchFamily="49" charset="0"/>
              </a:rPr>
              <a:t>name</a:t>
            </a:r>
            <a:r>
              <a:rPr lang="en-US" sz="2000" dirty="0">
                <a:latin typeface="+mn-lt"/>
              </a:rPr>
              <a:t> instance variable because </a:t>
            </a:r>
            <a:r>
              <a:rPr lang="en-US" sz="2000" dirty="0" smtClean="0">
                <a:latin typeface="+mn-lt"/>
              </a:rPr>
              <a:t>it's </a:t>
            </a:r>
            <a:r>
              <a:rPr lang="en-US" sz="2000" dirty="0">
                <a:latin typeface="+mn-lt"/>
              </a:rPr>
              <a:t>declared </a:t>
            </a:r>
            <a:r>
              <a:rPr lang="en-US" sz="2000" dirty="0">
                <a:latin typeface="Consolas" panose="020B0609020204030204" pitchFamily="49" charset="0"/>
              </a:rPr>
              <a:t>private. </a:t>
            </a:r>
          </a:p>
          <a:p>
            <a:pPr lvl="1"/>
            <a:r>
              <a:rPr lang="en-US" sz="2000" dirty="0">
                <a:latin typeface="+mn-lt"/>
              </a:rPr>
              <a:t>Clients </a:t>
            </a:r>
            <a:r>
              <a:rPr lang="en-US" sz="2000" b="1" dirty="0">
                <a:latin typeface="+mn-lt"/>
              </a:rPr>
              <a:t>can</a:t>
            </a:r>
            <a:r>
              <a:rPr lang="en-US" sz="2000" dirty="0">
                <a:latin typeface="+mn-lt"/>
              </a:rPr>
              <a:t> access </a:t>
            </a:r>
            <a:r>
              <a:rPr lang="en-US" sz="2000" dirty="0" smtClean="0">
                <a:latin typeface="Consolas" panose="020B0609020204030204" pitchFamily="49" charset="0"/>
              </a:rPr>
              <a:t>Account's </a:t>
            </a:r>
            <a:r>
              <a:rPr lang="en-US" sz="2000" dirty="0">
                <a:latin typeface="Consolas" panose="020B0609020204030204" pitchFamily="49" charset="0"/>
              </a:rPr>
              <a:t>public </a:t>
            </a:r>
            <a:r>
              <a:rPr lang="en-US" sz="2000" dirty="0">
                <a:latin typeface="+mn-lt"/>
              </a:rPr>
              <a:t>methods </a:t>
            </a:r>
            <a:r>
              <a:rPr lang="en-US" sz="2000" dirty="0">
                <a:latin typeface="Consolas" panose="020B0609020204030204" pitchFamily="49" charset="0"/>
              </a:rPr>
              <a:t>SetName</a:t>
            </a:r>
            <a:r>
              <a:rPr lang="en-US" sz="2000" dirty="0">
                <a:latin typeface="+mn-lt"/>
              </a:rPr>
              <a:t> and </a:t>
            </a:r>
            <a:r>
              <a:rPr lang="en-US" sz="2000" dirty="0">
                <a:latin typeface="Consolas" panose="020B0609020204030204" pitchFamily="49" charset="0"/>
              </a:rPr>
              <a:t>GetName</a:t>
            </a:r>
            <a:r>
              <a:rPr lang="en-US" sz="2000" dirty="0" smtClean="0">
                <a:latin typeface="Consolas" panose="020B0609020204030204" pitchFamily="49" charset="0"/>
              </a:rPr>
              <a:t>.</a:t>
            </a:r>
            <a:endParaRPr lang="en-US" sz="2000" dirty="0">
              <a:latin typeface="Consolas" panose="020B0609020204030204" pitchFamily="49" charset="0"/>
            </a:endParaRPr>
          </a:p>
          <a:p>
            <a:pPr lvl="2"/>
            <a:r>
              <a:rPr lang="en-US" sz="2000" dirty="0">
                <a:latin typeface="+mn-lt"/>
              </a:rPr>
              <a:t>These methods </a:t>
            </a:r>
            <a:r>
              <a:rPr lang="en-US" sz="2000" b="1" dirty="0">
                <a:latin typeface="+mn-lt"/>
              </a:rPr>
              <a:t>can</a:t>
            </a:r>
            <a:r>
              <a:rPr lang="en-US" sz="2000" dirty="0">
                <a:latin typeface="+mn-lt"/>
              </a:rPr>
              <a:t> access </a:t>
            </a:r>
            <a:r>
              <a:rPr lang="en-US" sz="2000" dirty="0">
                <a:latin typeface="Consolas" panose="020B0609020204030204" pitchFamily="49" charset="0"/>
              </a:rPr>
              <a:t>private</a:t>
            </a:r>
            <a:r>
              <a:rPr lang="en-US" sz="2000" dirty="0">
                <a:latin typeface="+mn-lt"/>
              </a:rPr>
              <a:t> instance variable name</a:t>
            </a:r>
            <a:r>
              <a:rPr lang="en-US" sz="2000" dirty="0" smtClean="0">
                <a:latin typeface="+mn-lt"/>
              </a:rPr>
              <a:t>.</a:t>
            </a:r>
            <a:endParaRPr lang="en-US" sz="2000" dirty="0">
              <a:latin typeface="+mn-lt"/>
            </a:endParaRPr>
          </a:p>
        </p:txBody>
      </p:sp>
    </p:spTree>
    <p:extLst>
      <p:ext uri="{BB962C8B-B14F-4D97-AF65-F5344CB8AC3E}">
        <p14:creationId xmlns:p14="http://schemas.microsoft.com/office/powerpoint/2010/main" val="23077731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Programming Practice 4.1</a:t>
            </a:r>
          </a:p>
        </p:txBody>
      </p:sp>
      <p:sp>
        <p:nvSpPr>
          <p:cNvPr id="3" name="Text Placeholder 2"/>
          <p:cNvSpPr>
            <a:spLocks noGrp="1"/>
          </p:cNvSpPr>
          <p:nvPr>
            <p:ph type="body" idx="1"/>
          </p:nvPr>
        </p:nvSpPr>
        <p:spPr/>
        <p:txBody>
          <a:bodyPr/>
          <a:lstStyle/>
          <a:p>
            <a:pPr marL="0" indent="0">
              <a:buNone/>
            </a:pPr>
            <a:r>
              <a:rPr lang="en-US" sz="2400" dirty="0">
                <a:latin typeface="+mn-lt"/>
              </a:rPr>
              <a:t>We prefer to list a </a:t>
            </a:r>
            <a:r>
              <a:rPr lang="en-US" sz="2400" dirty="0" smtClean="0">
                <a:latin typeface="+mn-lt"/>
              </a:rPr>
              <a:t>class's </a:t>
            </a:r>
            <a:r>
              <a:rPr lang="en-US" sz="2400" dirty="0">
                <a:latin typeface="+mn-lt"/>
              </a:rPr>
              <a:t>instance variables first in the </a:t>
            </a:r>
            <a:r>
              <a:rPr lang="en-US" sz="2400" dirty="0" smtClean="0">
                <a:latin typeface="+mn-lt"/>
              </a:rPr>
              <a:t>class's </a:t>
            </a:r>
            <a:r>
              <a:rPr lang="en-US" sz="2400" dirty="0">
                <a:latin typeface="+mn-lt"/>
              </a:rPr>
              <a:t>body, so that you see the names and types of the variables before </a:t>
            </a:r>
            <a:r>
              <a:rPr lang="en-US" sz="2400" dirty="0" smtClean="0">
                <a:latin typeface="+mn-lt"/>
              </a:rPr>
              <a:t>they're </a:t>
            </a:r>
            <a:r>
              <a:rPr lang="en-US" sz="2400" dirty="0">
                <a:latin typeface="+mn-lt"/>
              </a:rPr>
              <a:t>used in the </a:t>
            </a:r>
            <a:r>
              <a:rPr lang="en-US" sz="2400" dirty="0" smtClean="0">
                <a:latin typeface="+mn-lt"/>
              </a:rPr>
              <a:t>class's </a:t>
            </a:r>
            <a:r>
              <a:rPr lang="en-US" sz="2400" dirty="0">
                <a:latin typeface="+mn-lt"/>
              </a:rPr>
              <a:t>methods and properties. You can list the </a:t>
            </a:r>
            <a:r>
              <a:rPr lang="en-US" sz="2400" dirty="0" smtClean="0">
                <a:latin typeface="+mn-lt"/>
              </a:rPr>
              <a:t>class's </a:t>
            </a:r>
            <a:r>
              <a:rPr lang="en-US" sz="2400" dirty="0">
                <a:latin typeface="+mn-lt"/>
              </a:rPr>
              <a:t>instance variables anywhere in the class outside its method (and property) declarations, but scattering the instance variables can lead to hard-to-read code.</a:t>
            </a:r>
          </a:p>
        </p:txBody>
      </p:sp>
    </p:spTree>
    <p:extLst>
      <p:ext uri="{BB962C8B-B14F-4D97-AF65-F5344CB8AC3E}">
        <p14:creationId xmlns:p14="http://schemas.microsoft.com/office/powerpoint/2010/main" val="16483173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4.3.3 Instance Variable Name of Type </a:t>
            </a:r>
            <a:r>
              <a:rPr lang="en-US" dirty="0">
                <a:latin typeface="Consolas" panose="020B0609020204030204" pitchFamily="49" charset="0"/>
              </a:rPr>
              <a:t>String</a:t>
            </a:r>
          </a:p>
        </p:txBody>
      </p:sp>
      <p:sp>
        <p:nvSpPr>
          <p:cNvPr id="3" name="Text Placeholder 2"/>
          <p:cNvSpPr>
            <a:spLocks noGrp="1"/>
          </p:cNvSpPr>
          <p:nvPr>
            <p:ph type="body" idx="1"/>
          </p:nvPr>
        </p:nvSpPr>
        <p:spPr>
          <a:xfrm>
            <a:off x="457200" y="1600201"/>
            <a:ext cx="8229600" cy="818533"/>
          </a:xfrm>
        </p:spPr>
        <p:txBody>
          <a:bodyPr/>
          <a:lstStyle/>
          <a:p>
            <a:pPr marL="107950" indent="-107950">
              <a:buNone/>
            </a:pPr>
            <a:r>
              <a:rPr lang="en-US" sz="2000" b="1" dirty="0">
                <a:latin typeface="Consolas" panose="020B0609020204030204" pitchFamily="49" charset="0"/>
              </a:rPr>
              <a:t>null</a:t>
            </a:r>
            <a:r>
              <a:rPr lang="en-US" sz="2000" b="1" dirty="0">
                <a:latin typeface="+mn-lt"/>
              </a:rPr>
              <a:t>—the Default Initial Value for string Variables</a:t>
            </a:r>
          </a:p>
          <a:p>
            <a:r>
              <a:rPr lang="en-US" sz="2000" dirty="0">
                <a:latin typeface="+mn-lt"/>
              </a:rPr>
              <a:t>Every instance variable has a </a:t>
            </a:r>
            <a:r>
              <a:rPr lang="en-US" sz="2000" b="1" dirty="0">
                <a:latin typeface="+mn-lt"/>
              </a:rPr>
              <a:t>default initial </a:t>
            </a:r>
            <a:r>
              <a:rPr lang="en-US" sz="2000" b="1" dirty="0" smtClean="0">
                <a:latin typeface="+mn-lt"/>
              </a:rPr>
              <a:t>value</a:t>
            </a:r>
            <a:r>
              <a:rPr lang="en-US" sz="2000" i="1" dirty="0">
                <a:latin typeface="+mn-lt"/>
              </a:rPr>
              <a:t>—</a:t>
            </a:r>
            <a:r>
              <a:rPr lang="en-US" sz="2000" dirty="0" smtClean="0">
                <a:latin typeface="+mn-lt"/>
              </a:rPr>
              <a:t>a </a:t>
            </a:r>
            <a:r>
              <a:rPr lang="en-US" sz="2000" dirty="0">
                <a:latin typeface="+mn-lt"/>
              </a:rPr>
              <a:t>value provided </a:t>
            </a:r>
            <a:r>
              <a:rPr lang="en-US" sz="2000" dirty="0" smtClean="0">
                <a:latin typeface="+mn-lt"/>
              </a:rPr>
              <a:t>by</a:t>
            </a:r>
            <a:endParaRPr lang="en-US" sz="2000" dirty="0">
              <a:latin typeface="+mn-lt"/>
            </a:endParaRP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4093192042"/>
              </p:ext>
            </p:extLst>
          </p:nvPr>
        </p:nvGraphicFramePr>
        <p:xfrm>
          <a:off x="1097749" y="2534253"/>
          <a:ext cx="400784" cy="295656"/>
        </p:xfrm>
        <a:graphic>
          <a:graphicData uri="http://schemas.openxmlformats.org/presentationml/2006/ole">
            <mc:AlternateContent xmlns:mc="http://schemas.openxmlformats.org/markup-compatibility/2006">
              <mc:Choice xmlns:v="urn:schemas-microsoft-com:vml" Requires="v">
                <p:oleObj spid="_x0000_s3156" name="Equation" r:id="rId3" imgW="241200" imgH="177480" progId="Equation.DSMT4">
                  <p:embed/>
                </p:oleObj>
              </mc:Choice>
              <mc:Fallback>
                <p:oleObj name="Equation" r:id="rId3" imgW="241200" imgH="177480" progId="Equation.DSMT4">
                  <p:embed/>
                  <p:pic>
                    <p:nvPicPr>
                      <p:cNvPr id="5" name="Object 4"/>
                      <p:cNvPicPr/>
                      <p:nvPr/>
                    </p:nvPicPr>
                    <p:blipFill>
                      <a:blip r:embed="rId4"/>
                      <a:stretch>
                        <a:fillRect/>
                      </a:stretch>
                    </p:blipFill>
                    <p:spPr>
                      <a:xfrm>
                        <a:off x="1097749" y="2534253"/>
                        <a:ext cx="400784" cy="295656"/>
                      </a:xfrm>
                      <a:prstGeom prst="rect">
                        <a:avLst/>
                      </a:prstGeom>
                    </p:spPr>
                  </p:pic>
                </p:oleObj>
              </mc:Fallback>
            </mc:AlternateContent>
          </a:graphicData>
        </a:graphic>
      </p:graphicFrame>
      <p:sp>
        <p:nvSpPr>
          <p:cNvPr id="4" name="Text Placeholder 3"/>
          <p:cNvSpPr>
            <a:spLocks noGrp="1"/>
          </p:cNvSpPr>
          <p:nvPr>
            <p:ph type="body" idx="2"/>
          </p:nvPr>
        </p:nvSpPr>
        <p:spPr>
          <a:xfrm>
            <a:off x="457200" y="2418734"/>
            <a:ext cx="8229600" cy="3766421"/>
          </a:xfrm>
        </p:spPr>
        <p:txBody>
          <a:bodyPr/>
          <a:lstStyle/>
          <a:p>
            <a:pPr marL="0" indent="987425">
              <a:buNone/>
            </a:pPr>
            <a:r>
              <a:rPr lang="en-US" sz="2000" dirty="0"/>
              <a:t>i</a:t>
            </a:r>
            <a:r>
              <a:rPr lang="en-US" sz="2000" dirty="0">
                <a:latin typeface="+mn-lt"/>
              </a:rPr>
              <a:t>f you do not specify the instance variable's initial value</a:t>
            </a:r>
            <a:r>
              <a:rPr lang="en-US" sz="2000" dirty="0" smtClean="0">
                <a:latin typeface="+mn-lt"/>
              </a:rPr>
              <a:t>.</a:t>
            </a:r>
            <a:endParaRPr lang="en-US" sz="2000" dirty="0">
              <a:latin typeface="+mn-lt"/>
            </a:endParaRPr>
          </a:p>
          <a:p>
            <a:r>
              <a:rPr lang="en-US" sz="2000" dirty="0">
                <a:latin typeface="+mn-lt"/>
              </a:rPr>
              <a:t>Thus, instance variables are not required to be explicitly initialized before they're used in a program</a:t>
            </a:r>
          </a:p>
          <a:p>
            <a:pPr lvl="1"/>
            <a:r>
              <a:rPr lang="en-US" sz="2000" dirty="0">
                <a:latin typeface="+mn-lt"/>
              </a:rPr>
              <a:t>unless they must be initialized to values </a:t>
            </a:r>
            <a:r>
              <a:rPr lang="en-US" sz="2000" b="1" dirty="0">
                <a:latin typeface="+mn-lt"/>
              </a:rPr>
              <a:t>other</a:t>
            </a:r>
            <a:r>
              <a:rPr lang="en-US" sz="2000" dirty="0">
                <a:latin typeface="+mn-lt"/>
              </a:rPr>
              <a:t> than their default values.</a:t>
            </a:r>
          </a:p>
          <a:p>
            <a:r>
              <a:rPr lang="en-US" sz="2000" dirty="0">
                <a:latin typeface="+mn-lt"/>
              </a:rPr>
              <a:t>The default value for an instance variable of type </a:t>
            </a:r>
            <a:r>
              <a:rPr lang="en-US" sz="2000" dirty="0">
                <a:latin typeface="Consolas" panose="020B0609020204030204" pitchFamily="49" charset="0"/>
              </a:rPr>
              <a:t>string</a:t>
            </a:r>
            <a:r>
              <a:rPr lang="en-US" sz="2000" dirty="0"/>
              <a:t> </a:t>
            </a:r>
            <a:r>
              <a:rPr lang="en-US" sz="2000" dirty="0">
                <a:latin typeface="+mn-lt"/>
              </a:rPr>
              <a:t>is </a:t>
            </a:r>
            <a:r>
              <a:rPr lang="en-US" sz="2000" b="1" dirty="0">
                <a:latin typeface="+mn-lt"/>
              </a:rPr>
              <a:t>null</a:t>
            </a:r>
            <a:r>
              <a:rPr lang="en-US" sz="2000" dirty="0"/>
              <a:t>.</a:t>
            </a:r>
          </a:p>
          <a:p>
            <a:r>
              <a:rPr lang="en-US" sz="2000" dirty="0">
                <a:latin typeface="+mn-lt"/>
              </a:rPr>
              <a:t>When you use </a:t>
            </a:r>
            <a:r>
              <a:rPr lang="en-US" sz="2000" dirty="0">
                <a:latin typeface="Consolas" panose="020B0609020204030204" pitchFamily="49" charset="0"/>
              </a:rPr>
              <a:t>Console.Write</a:t>
            </a:r>
            <a:r>
              <a:rPr lang="en-US" sz="2000" dirty="0"/>
              <a:t> or </a:t>
            </a:r>
            <a:r>
              <a:rPr lang="en-US" sz="2000" dirty="0">
                <a:latin typeface="Consolas" panose="020B0609020204030204" pitchFamily="49" charset="0"/>
              </a:rPr>
              <a:t>Console.WriteLine</a:t>
            </a:r>
            <a:r>
              <a:rPr lang="en-US" sz="2000" dirty="0"/>
              <a:t> </a:t>
            </a:r>
            <a:r>
              <a:rPr lang="en-US" sz="2000" dirty="0">
                <a:latin typeface="+mn-lt"/>
              </a:rPr>
              <a:t>to display a </a:t>
            </a:r>
            <a:r>
              <a:rPr lang="en-US" sz="2000" dirty="0">
                <a:latin typeface="Consolas" panose="020B0609020204030204" pitchFamily="49" charset="0"/>
              </a:rPr>
              <a:t>string</a:t>
            </a:r>
            <a:r>
              <a:rPr lang="en-US" sz="2000" dirty="0"/>
              <a:t> </a:t>
            </a:r>
            <a:r>
              <a:rPr lang="en-US" sz="2000" dirty="0">
                <a:latin typeface="+mn-lt"/>
              </a:rPr>
              <a:t>variable that contains the value </a:t>
            </a:r>
            <a:r>
              <a:rPr lang="en-US" sz="2000" dirty="0">
                <a:latin typeface="Consolas" panose="020B0609020204030204" pitchFamily="49" charset="0"/>
              </a:rPr>
              <a:t>null</a:t>
            </a:r>
            <a:r>
              <a:rPr lang="en-US" sz="2000" dirty="0"/>
              <a:t>, </a:t>
            </a:r>
            <a:r>
              <a:rPr lang="en-US" sz="2000" dirty="0">
                <a:latin typeface="+mn-lt"/>
              </a:rPr>
              <a:t>no text is displayed</a:t>
            </a:r>
            <a:r>
              <a:rPr lang="en-US" sz="2000" dirty="0" smtClean="0">
                <a:latin typeface="+mn-lt"/>
              </a:rPr>
              <a:t>.</a:t>
            </a:r>
            <a:endParaRPr lang="en-US" sz="2000" dirty="0">
              <a:latin typeface="+mn-lt"/>
            </a:endParaRPr>
          </a:p>
        </p:txBody>
      </p:sp>
    </p:spTree>
    <p:extLst>
      <p:ext uri="{BB962C8B-B14F-4D97-AF65-F5344CB8AC3E}">
        <p14:creationId xmlns:p14="http://schemas.microsoft.com/office/powerpoint/2010/main" val="6148351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4.3.4 </a:t>
            </a:r>
            <a:r>
              <a:rPr lang="en-US" dirty="0">
                <a:latin typeface="Consolas" panose="020B0609020204030204" pitchFamily="49" charset="0"/>
                <a:cs typeface="Times New Roman" panose="02020603050405020304" pitchFamily="18" charset="0"/>
              </a:rPr>
              <a:t>SetName</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Method </a:t>
            </a:r>
            <a:r>
              <a:rPr lang="en-US" sz="2000" b="0" dirty="0" smtClean="0">
                <a:latin typeface="Times New Roman" panose="02020603050405020304" pitchFamily="18" charset="0"/>
                <a:cs typeface="Times New Roman" panose="02020603050405020304" pitchFamily="18" charset="0"/>
              </a:rPr>
              <a:t>(1 of 5)</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450826" cy="4525963"/>
          </a:xfrm>
        </p:spPr>
        <p:txBody>
          <a:bodyPr/>
          <a:lstStyle/>
          <a:p>
            <a:r>
              <a:rPr lang="en-US" sz="2400" dirty="0">
                <a:latin typeface="+mn-lt"/>
              </a:rPr>
              <a:t>The first line of each method declaration (line 10) is the </a:t>
            </a:r>
            <a:r>
              <a:rPr lang="en-US" sz="2400" b="1" dirty="0">
                <a:latin typeface="+mn-lt"/>
              </a:rPr>
              <a:t>method header</a:t>
            </a:r>
            <a:r>
              <a:rPr lang="en-US" sz="2400" dirty="0" smtClean="0">
                <a:latin typeface="+mn-lt"/>
              </a:rPr>
              <a:t>.</a:t>
            </a:r>
            <a:endParaRPr lang="en-US" sz="2400" dirty="0">
              <a:latin typeface="+mn-lt"/>
            </a:endParaRPr>
          </a:p>
          <a:p>
            <a:r>
              <a:rPr lang="en-US" sz="2400" dirty="0">
                <a:latin typeface="+mn-lt"/>
              </a:rPr>
              <a:t>The </a:t>
            </a:r>
            <a:r>
              <a:rPr lang="en-US" sz="2400" dirty="0" smtClean="0">
                <a:latin typeface="+mn-lt"/>
              </a:rPr>
              <a:t>method's </a:t>
            </a:r>
            <a:r>
              <a:rPr lang="en-US" sz="2400" b="1" dirty="0">
                <a:latin typeface="+mn-lt"/>
              </a:rPr>
              <a:t>return type</a:t>
            </a:r>
            <a:r>
              <a:rPr lang="en-US" sz="2400" dirty="0">
                <a:latin typeface="+mn-lt"/>
              </a:rPr>
              <a:t> (which appears to the left of the </a:t>
            </a:r>
            <a:r>
              <a:rPr lang="en-US" sz="2400" dirty="0" smtClean="0">
                <a:latin typeface="+mn-lt"/>
              </a:rPr>
              <a:t>method's </a:t>
            </a:r>
            <a:r>
              <a:rPr lang="en-US" sz="2400" dirty="0">
                <a:latin typeface="+mn-lt"/>
              </a:rPr>
              <a:t>name) specifies the type of data the method returns to its </a:t>
            </a:r>
            <a:r>
              <a:rPr lang="en-US" sz="2400" b="1" dirty="0">
                <a:latin typeface="+mn-lt"/>
              </a:rPr>
              <a:t>caller</a:t>
            </a:r>
            <a:r>
              <a:rPr lang="en-US" sz="2400" dirty="0">
                <a:latin typeface="+mn-lt"/>
              </a:rPr>
              <a:t> after performing its task</a:t>
            </a:r>
            <a:r>
              <a:rPr lang="en-US" sz="2400" dirty="0" smtClean="0">
                <a:latin typeface="+mn-lt"/>
              </a:rPr>
              <a:t>.</a:t>
            </a:r>
            <a:endParaRPr lang="en-US" sz="2400" dirty="0">
              <a:latin typeface="+mn-lt"/>
            </a:endParaRPr>
          </a:p>
          <a:p>
            <a:r>
              <a:rPr lang="en-US" sz="2400" dirty="0">
                <a:latin typeface="+mn-lt"/>
              </a:rPr>
              <a:t>The return type </a:t>
            </a:r>
            <a:r>
              <a:rPr lang="en-US" sz="2400" b="1" dirty="0">
                <a:latin typeface="Consolas" panose="020B0609020204030204" pitchFamily="49" charset="0"/>
              </a:rPr>
              <a:t>void</a:t>
            </a:r>
            <a:r>
              <a:rPr lang="en-US" sz="2400" dirty="0">
                <a:latin typeface="+mn-lt"/>
              </a:rPr>
              <a:t> (line 10) indicates that when </a:t>
            </a:r>
            <a:r>
              <a:rPr lang="en-US" sz="2400" b="1" dirty="0">
                <a:latin typeface="Consolas" panose="020B0609020204030204" pitchFamily="49" charset="0"/>
              </a:rPr>
              <a:t>SetName</a:t>
            </a:r>
            <a:r>
              <a:rPr lang="en-US" sz="2400" dirty="0">
                <a:latin typeface="+mn-lt"/>
              </a:rPr>
              <a:t> completes its task, it does not return (i.e., give back) any information to its </a:t>
            </a:r>
            <a:r>
              <a:rPr lang="en-US" sz="2400" b="1" dirty="0">
                <a:latin typeface="+mn-lt"/>
              </a:rPr>
              <a:t>calling method</a:t>
            </a:r>
            <a:r>
              <a:rPr lang="en-US" sz="2400" dirty="0">
                <a:latin typeface="+mn-lt"/>
              </a:rPr>
              <a:t>—in this example, line 18 of the </a:t>
            </a:r>
            <a:r>
              <a:rPr lang="en-US" sz="2400" dirty="0">
                <a:latin typeface="Consolas" panose="020B0609020204030204" pitchFamily="49" charset="0"/>
              </a:rPr>
              <a:t>Main</a:t>
            </a:r>
            <a:r>
              <a:rPr lang="en-US" sz="2400" dirty="0">
                <a:latin typeface="+mn-lt"/>
              </a:rPr>
              <a:t> method</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7194488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4.3.4 </a:t>
            </a:r>
            <a:r>
              <a:rPr lang="en-US" dirty="0">
                <a:latin typeface="Consolas" panose="020B0609020204030204" pitchFamily="49" charset="0"/>
                <a:cs typeface="Times New Roman" panose="02020603050405020304" pitchFamily="18" charset="0"/>
              </a:rPr>
              <a:t>SetName</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Method </a:t>
            </a:r>
            <a:r>
              <a:rPr lang="en-US" sz="2000" b="0" dirty="0" smtClean="0">
                <a:latin typeface="Times New Roman" panose="02020603050405020304" pitchFamily="18" charset="0"/>
                <a:cs typeface="Times New Roman" panose="02020603050405020304" pitchFamily="18" charset="0"/>
              </a:rPr>
              <a:t>(2 of 5)</a:t>
            </a:r>
            <a:endParaRPr lang="en-US" sz="2000" b="0" dirty="0"/>
          </a:p>
        </p:txBody>
      </p:sp>
      <p:sp>
        <p:nvSpPr>
          <p:cNvPr id="3" name="Text Placeholder 2"/>
          <p:cNvSpPr>
            <a:spLocks noGrp="1"/>
          </p:cNvSpPr>
          <p:nvPr>
            <p:ph type="body" idx="1"/>
          </p:nvPr>
        </p:nvSpPr>
        <p:spPr/>
        <p:txBody>
          <a:bodyPr/>
          <a:lstStyle/>
          <a:p>
            <a:r>
              <a:rPr lang="en-US" sz="2400" b="1" dirty="0">
                <a:latin typeface="+mn-lt"/>
              </a:rPr>
              <a:t>Parameters</a:t>
            </a:r>
            <a:r>
              <a:rPr lang="en-US" sz="2400" dirty="0">
                <a:latin typeface="+mn-lt"/>
              </a:rPr>
              <a:t> represent the data it needs to perform its task</a:t>
            </a:r>
            <a:r>
              <a:rPr lang="en-US" sz="2400" dirty="0" smtClean="0">
                <a:latin typeface="+mn-lt"/>
              </a:rPr>
              <a:t>.</a:t>
            </a:r>
            <a:endParaRPr lang="en-US" sz="2400" dirty="0">
              <a:latin typeface="+mn-lt"/>
            </a:endParaRPr>
          </a:p>
          <a:p>
            <a:r>
              <a:rPr lang="en-US" sz="2400" dirty="0">
                <a:latin typeface="+mn-lt"/>
              </a:rPr>
              <a:t>Method </a:t>
            </a:r>
            <a:r>
              <a:rPr lang="en-US" sz="2400" dirty="0">
                <a:latin typeface="Consolas" panose="020B0609020204030204" pitchFamily="49" charset="0"/>
              </a:rPr>
              <a:t>SetName</a:t>
            </a:r>
            <a:r>
              <a:rPr lang="en-US" sz="2400" dirty="0">
                <a:latin typeface="+mn-lt"/>
              </a:rPr>
              <a:t> declares the string parameter </a:t>
            </a:r>
            <a:r>
              <a:rPr lang="en-US" sz="2400" dirty="0">
                <a:latin typeface="Consolas" panose="020B0609020204030204" pitchFamily="49" charset="0"/>
              </a:rPr>
              <a:t>accountName</a:t>
            </a:r>
            <a:r>
              <a:rPr lang="en-US" sz="2400" dirty="0">
                <a:latin typeface="+mn-lt"/>
              </a:rPr>
              <a:t> which receives the name </a:t>
            </a:r>
            <a:r>
              <a:rPr lang="en-US" sz="2400" dirty="0" smtClean="0">
                <a:latin typeface="+mn-lt"/>
              </a:rPr>
              <a:t>that's </a:t>
            </a:r>
            <a:r>
              <a:rPr lang="en-US" sz="2400" dirty="0">
                <a:latin typeface="+mn-lt"/>
              </a:rPr>
              <a:t>passed to </a:t>
            </a:r>
            <a:r>
              <a:rPr lang="en-US" sz="2400" dirty="0">
                <a:latin typeface="Consolas" panose="020B0609020204030204" pitchFamily="49" charset="0"/>
              </a:rPr>
              <a:t>SetName</a:t>
            </a:r>
            <a:r>
              <a:rPr lang="en-US" sz="2400" dirty="0">
                <a:latin typeface="+mn-lt"/>
              </a:rPr>
              <a:t> as an argument</a:t>
            </a:r>
            <a:r>
              <a:rPr lang="en-US" sz="2400" dirty="0" smtClean="0">
                <a:latin typeface="+mn-lt"/>
              </a:rPr>
              <a:t>.</a:t>
            </a:r>
            <a:endParaRPr lang="en-US" sz="2400" dirty="0">
              <a:latin typeface="+mn-lt"/>
            </a:endParaRPr>
          </a:p>
          <a:p>
            <a:r>
              <a:rPr lang="en-US" sz="2400" dirty="0">
                <a:latin typeface="+mn-lt"/>
              </a:rPr>
              <a:t>When </a:t>
            </a:r>
            <a:r>
              <a:rPr lang="en-US" sz="2400" dirty="0">
                <a:latin typeface="Consolas" panose="020B0609020204030204" pitchFamily="49" charset="0"/>
              </a:rPr>
              <a:t>SetName</a:t>
            </a:r>
            <a:r>
              <a:rPr lang="en-US" sz="2400" dirty="0">
                <a:latin typeface="+mn-lt"/>
              </a:rPr>
              <a:t> is called the </a:t>
            </a:r>
            <a:r>
              <a:rPr lang="en-US" sz="2400" b="1" dirty="0">
                <a:latin typeface="+mn-lt"/>
              </a:rPr>
              <a:t>argument</a:t>
            </a:r>
            <a:r>
              <a:rPr lang="en-US" sz="2400" dirty="0">
                <a:latin typeface="+mn-lt"/>
              </a:rPr>
              <a:t> </a:t>
            </a:r>
            <a:r>
              <a:rPr lang="en-US" sz="2400" b="1" dirty="0">
                <a:latin typeface="+mn-lt"/>
              </a:rPr>
              <a:t>value</a:t>
            </a:r>
            <a:r>
              <a:rPr lang="en-US" sz="2400" dirty="0">
                <a:latin typeface="+mn-lt"/>
              </a:rPr>
              <a:t> in the </a:t>
            </a:r>
            <a:r>
              <a:rPr lang="en-US" sz="2400" dirty="0" smtClean="0">
                <a:latin typeface="+mn-lt"/>
              </a:rPr>
              <a:t>call's </a:t>
            </a:r>
            <a:r>
              <a:rPr lang="en-US" sz="2400" dirty="0">
                <a:latin typeface="+mn-lt"/>
              </a:rPr>
              <a:t>parentheses is copied into the corresponding </a:t>
            </a:r>
            <a:r>
              <a:rPr lang="en-US" sz="2400" b="1" dirty="0">
                <a:latin typeface="+mn-lt"/>
              </a:rPr>
              <a:t>parameter</a:t>
            </a:r>
            <a:r>
              <a:rPr lang="en-US" sz="2400" dirty="0">
                <a:latin typeface="+mn-lt"/>
              </a:rPr>
              <a:t> (</a:t>
            </a:r>
            <a:r>
              <a:rPr lang="en-US" sz="2400" dirty="0">
                <a:latin typeface="Consolas" panose="020B0609020204030204" pitchFamily="49" charset="0"/>
              </a:rPr>
              <a:t>accountName</a:t>
            </a:r>
            <a:r>
              <a:rPr lang="en-US" sz="2400" dirty="0">
                <a:latin typeface="+mn-lt"/>
              </a:rPr>
              <a:t>) in the </a:t>
            </a:r>
            <a:r>
              <a:rPr lang="en-US" sz="2400" dirty="0" smtClean="0">
                <a:latin typeface="+mn-lt"/>
              </a:rPr>
              <a:t>method's </a:t>
            </a:r>
            <a:r>
              <a:rPr lang="en-US" sz="2400" dirty="0">
                <a:latin typeface="+mn-lt"/>
              </a:rPr>
              <a:t>header</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6165121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4.3.4 </a:t>
            </a:r>
            <a:r>
              <a:rPr lang="en-US" dirty="0">
                <a:latin typeface="Consolas" panose="020B0609020204030204" pitchFamily="49" charset="0"/>
                <a:cs typeface="Times New Roman" panose="02020603050405020304" pitchFamily="18" charset="0"/>
              </a:rPr>
              <a:t>SetName</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Method </a:t>
            </a:r>
            <a:r>
              <a:rPr lang="en-US" sz="2000" b="0" dirty="0" smtClean="0">
                <a:latin typeface="Times New Roman" panose="02020603050405020304" pitchFamily="18" charset="0"/>
                <a:cs typeface="Times New Roman" panose="02020603050405020304" pitchFamily="18" charset="0"/>
              </a:rPr>
              <a:t>(3 </a:t>
            </a:r>
            <a:r>
              <a:rPr lang="en-US" sz="2000" b="0" dirty="0">
                <a:latin typeface="Times New Roman" panose="02020603050405020304" pitchFamily="18" charset="0"/>
                <a:cs typeface="Times New Roman" panose="02020603050405020304" pitchFamily="18" charset="0"/>
              </a:rPr>
              <a:t>of </a:t>
            </a:r>
            <a:r>
              <a:rPr lang="en-US" sz="2000" b="0" dirty="0" smtClean="0">
                <a:latin typeface="Times New Roman" panose="02020603050405020304" pitchFamily="18" charset="0"/>
                <a:cs typeface="Times New Roman" panose="02020603050405020304" pitchFamily="18" charset="0"/>
              </a:rPr>
              <a:t>5)</a:t>
            </a:r>
            <a:endParaRPr lang="en-US" dirty="0"/>
          </a:p>
        </p:txBody>
      </p:sp>
      <p:sp>
        <p:nvSpPr>
          <p:cNvPr id="3" name="Text Placeholder 2"/>
          <p:cNvSpPr>
            <a:spLocks noGrp="1"/>
          </p:cNvSpPr>
          <p:nvPr>
            <p:ph type="body" idx="1"/>
          </p:nvPr>
        </p:nvSpPr>
        <p:spPr/>
        <p:txBody>
          <a:bodyPr/>
          <a:lstStyle/>
          <a:p>
            <a:r>
              <a:rPr lang="en-US" sz="2400" dirty="0">
                <a:latin typeface="+mn-lt"/>
              </a:rPr>
              <a:t>Parameters like </a:t>
            </a:r>
            <a:r>
              <a:rPr lang="en-US" sz="2400" dirty="0">
                <a:latin typeface="Consolas" panose="020B0609020204030204" pitchFamily="49" charset="0"/>
              </a:rPr>
              <a:t>accountName</a:t>
            </a:r>
            <a:r>
              <a:rPr lang="en-US" sz="2400" dirty="0">
                <a:latin typeface="+mn-lt"/>
              </a:rPr>
              <a:t> are declared in a </a:t>
            </a:r>
            <a:r>
              <a:rPr lang="en-US" sz="2400" b="1" dirty="0">
                <a:latin typeface="+mn-lt"/>
              </a:rPr>
              <a:t>parameter list</a:t>
            </a:r>
            <a:r>
              <a:rPr lang="en-US" sz="2400" dirty="0">
                <a:latin typeface="+mn-lt"/>
              </a:rPr>
              <a:t> located in the </a:t>
            </a:r>
            <a:r>
              <a:rPr lang="en-US" sz="2400" b="1" dirty="0">
                <a:latin typeface="+mn-lt"/>
              </a:rPr>
              <a:t>required</a:t>
            </a:r>
            <a:r>
              <a:rPr lang="en-US" sz="2400" dirty="0">
                <a:latin typeface="+mn-lt"/>
              </a:rPr>
              <a:t> parentheses following the </a:t>
            </a:r>
            <a:r>
              <a:rPr lang="en-US" sz="2400" dirty="0" smtClean="0">
                <a:latin typeface="+mn-lt"/>
              </a:rPr>
              <a:t>method's </a:t>
            </a:r>
            <a:r>
              <a:rPr lang="en-US" sz="2400" dirty="0">
                <a:latin typeface="+mn-lt"/>
              </a:rPr>
              <a:t>name</a:t>
            </a:r>
            <a:r>
              <a:rPr lang="en-US" sz="2400" dirty="0" smtClean="0">
                <a:latin typeface="+mn-lt"/>
              </a:rPr>
              <a:t>.</a:t>
            </a:r>
            <a:endParaRPr lang="en-US" sz="2400" dirty="0">
              <a:latin typeface="+mn-lt"/>
            </a:endParaRPr>
          </a:p>
          <a:p>
            <a:r>
              <a:rPr lang="en-US" sz="2400" dirty="0">
                <a:latin typeface="+mn-lt"/>
              </a:rPr>
              <a:t>Each parameter </a:t>
            </a:r>
            <a:r>
              <a:rPr lang="en-US" sz="2400" b="1" dirty="0">
                <a:latin typeface="+mn-lt"/>
              </a:rPr>
              <a:t>must</a:t>
            </a:r>
            <a:r>
              <a:rPr lang="en-US" sz="2400" dirty="0">
                <a:latin typeface="+mn-lt"/>
              </a:rPr>
              <a:t> specify a type followed by a parameter name</a:t>
            </a:r>
            <a:r>
              <a:rPr lang="en-US" sz="2400" dirty="0" smtClean="0">
                <a:latin typeface="+mn-lt"/>
              </a:rPr>
              <a:t>.</a:t>
            </a:r>
            <a:endParaRPr lang="en-US" sz="2400" dirty="0">
              <a:latin typeface="+mn-lt"/>
            </a:endParaRPr>
          </a:p>
          <a:p>
            <a:r>
              <a:rPr lang="en-US" sz="2400" dirty="0">
                <a:latin typeface="+mn-lt"/>
              </a:rPr>
              <a:t>When there are multiple parameters, they are placed in a </a:t>
            </a:r>
            <a:r>
              <a:rPr lang="en-US" sz="2400" b="1" dirty="0">
                <a:latin typeface="+mn-lt"/>
              </a:rPr>
              <a:t>comma-separated list</a:t>
            </a:r>
            <a:r>
              <a:rPr lang="en-US" sz="2400" dirty="0" smtClean="0">
                <a:latin typeface="+mn-lt"/>
              </a:rPr>
              <a:t>.</a:t>
            </a:r>
            <a:endParaRPr lang="en-US" sz="2400" dirty="0">
              <a:latin typeface="+mn-lt"/>
            </a:endParaRPr>
          </a:p>
          <a:p>
            <a:r>
              <a:rPr lang="en-US" sz="2400" dirty="0">
                <a:latin typeface="+mn-lt"/>
              </a:rPr>
              <a:t>The number and order of </a:t>
            </a:r>
            <a:r>
              <a:rPr lang="en-US" sz="2400" b="1" dirty="0">
                <a:latin typeface="+mn-lt"/>
              </a:rPr>
              <a:t>arguments</a:t>
            </a:r>
            <a:r>
              <a:rPr lang="en-US" sz="2400" dirty="0">
                <a:latin typeface="+mn-lt"/>
              </a:rPr>
              <a:t> in a method call </a:t>
            </a:r>
            <a:r>
              <a:rPr lang="en-US" sz="2400" b="1" dirty="0">
                <a:latin typeface="+mn-lt"/>
              </a:rPr>
              <a:t>must</a:t>
            </a:r>
            <a:r>
              <a:rPr lang="en-US" sz="2400" i="1" dirty="0">
                <a:latin typeface="+mn-lt"/>
              </a:rPr>
              <a:t> </a:t>
            </a:r>
            <a:r>
              <a:rPr lang="en-US" sz="2400" b="1" dirty="0">
                <a:latin typeface="+mn-lt"/>
              </a:rPr>
              <a:t>match</a:t>
            </a:r>
            <a:r>
              <a:rPr lang="en-US" sz="2400" dirty="0">
                <a:latin typeface="+mn-lt"/>
              </a:rPr>
              <a:t> the number and order of </a:t>
            </a:r>
            <a:r>
              <a:rPr lang="en-US" sz="2400" b="1" dirty="0">
                <a:latin typeface="+mn-lt"/>
              </a:rPr>
              <a:t>parameters</a:t>
            </a:r>
            <a:r>
              <a:rPr lang="en-US" sz="2400" dirty="0">
                <a:latin typeface="+mn-lt"/>
              </a:rPr>
              <a:t> in the method </a:t>
            </a:r>
            <a:r>
              <a:rPr lang="en-US" sz="2400" dirty="0" smtClean="0">
                <a:latin typeface="+mn-lt"/>
              </a:rPr>
              <a:t>declaration's </a:t>
            </a:r>
            <a:r>
              <a:rPr lang="en-US" sz="2400" dirty="0">
                <a:latin typeface="+mn-lt"/>
              </a:rPr>
              <a:t>parameter list</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9715909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 </a:t>
            </a:r>
            <a:r>
              <a:rPr lang="en-US" sz="2000" b="0" dirty="0" smtClean="0"/>
              <a:t>(2 </a:t>
            </a:r>
            <a:r>
              <a:rPr lang="en-US" sz="2000" b="0" dirty="0"/>
              <a:t>of 2)</a:t>
            </a:r>
            <a:endParaRPr lang="en-US" dirty="0"/>
          </a:p>
        </p:txBody>
      </p:sp>
      <p:sp>
        <p:nvSpPr>
          <p:cNvPr id="3" name="Text Placeholder 2"/>
          <p:cNvSpPr>
            <a:spLocks noGrp="1"/>
          </p:cNvSpPr>
          <p:nvPr>
            <p:ph idx="1"/>
          </p:nvPr>
        </p:nvSpPr>
        <p:spPr/>
        <p:txBody>
          <a:bodyPr/>
          <a:lstStyle/>
          <a:p>
            <a:pPr marL="255600" indent="-255600">
              <a:buSzPct val="100000"/>
            </a:pPr>
            <a:r>
              <a:rPr lang="en-US" sz="2400" dirty="0">
                <a:latin typeface="+mn-lt"/>
              </a:rPr>
              <a:t>Use validation to prevent bad data from being stored in an object.</a:t>
            </a:r>
          </a:p>
          <a:p>
            <a:pPr marL="255600" indent="-255600">
              <a:buSzPct val="100000"/>
            </a:pPr>
            <a:r>
              <a:rPr lang="en-US" sz="2400" dirty="0">
                <a:latin typeface="+mn-lt"/>
              </a:rPr>
              <a:t>Understand the software engineering benefits of </a:t>
            </a:r>
            <a:r>
              <a:rPr lang="en-US" sz="2400" dirty="0">
                <a:latin typeface="Consolas" panose="020B0609020204030204" pitchFamily="49" charset="0"/>
                <a:cs typeface="Courier New" panose="02070309020205020404" pitchFamily="49" charset="0"/>
              </a:rPr>
              <a:t>private</a:t>
            </a:r>
            <a:r>
              <a:rPr lang="en-US" sz="2400" dirty="0">
                <a:latin typeface="+mn-lt"/>
              </a:rPr>
              <a:t> instance variables and </a:t>
            </a:r>
            <a:r>
              <a:rPr lang="en-US" sz="2400" dirty="0">
                <a:latin typeface="Consolas" panose="020B0609020204030204" pitchFamily="49" charset="0"/>
                <a:cs typeface="Courier New" panose="02070309020205020404" pitchFamily="49" charset="0"/>
              </a:rPr>
              <a:t>public</a:t>
            </a:r>
            <a:r>
              <a:rPr lang="en-US" sz="2400" dirty="0">
                <a:latin typeface="+mn-lt"/>
              </a:rPr>
              <a:t> access methods.</a:t>
            </a:r>
          </a:p>
          <a:p>
            <a:pPr marL="255600" indent="-255600">
              <a:buSzPct val="100000"/>
            </a:pPr>
            <a:r>
              <a:rPr lang="en-US" sz="2400" dirty="0">
                <a:latin typeface="+mn-lt"/>
              </a:rPr>
              <a:t>Use properties to provide a friendlier notation for storing and retrieving data.</a:t>
            </a:r>
          </a:p>
          <a:p>
            <a:pPr marL="255600" indent="-255600">
              <a:buSzPct val="100000"/>
            </a:pPr>
            <a:r>
              <a:rPr lang="en-US" sz="2400" dirty="0">
                <a:latin typeface="+mn-lt"/>
              </a:rPr>
              <a:t>Use a constructor to initialize an </a:t>
            </a:r>
            <a:r>
              <a:rPr lang="en-US" sz="2400" dirty="0" smtClean="0">
                <a:latin typeface="+mn-lt"/>
              </a:rPr>
              <a:t>object's </a:t>
            </a:r>
            <a:r>
              <a:rPr lang="en-US" sz="2400" dirty="0">
                <a:latin typeface="+mn-lt"/>
              </a:rPr>
              <a:t>data when the object is created.</a:t>
            </a:r>
          </a:p>
          <a:p>
            <a:pPr marL="255600" indent="-255600">
              <a:buSzPct val="100000"/>
            </a:pPr>
            <a:r>
              <a:rPr lang="en-US" sz="2400" dirty="0">
                <a:latin typeface="+mn-lt"/>
              </a:rPr>
              <a:t>Use type </a:t>
            </a:r>
            <a:r>
              <a:rPr lang="en-US" sz="2400" dirty="0">
                <a:latin typeface="Consolas" panose="020B0609020204030204" pitchFamily="49" charset="0"/>
                <a:cs typeface="Courier New" panose="02070309020205020404" pitchFamily="49" charset="0"/>
              </a:rPr>
              <a:t>decimal</a:t>
            </a:r>
            <a:r>
              <a:rPr lang="en-US" sz="2400" dirty="0">
                <a:latin typeface="+mn-lt"/>
              </a:rPr>
              <a:t> for precise monetary amounts and calculations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77286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4.3.4 </a:t>
            </a:r>
            <a:r>
              <a:rPr lang="en-US" dirty="0">
                <a:latin typeface="Consolas" panose="020B0609020204030204" pitchFamily="49" charset="0"/>
                <a:cs typeface="Times New Roman" panose="02020603050405020304" pitchFamily="18" charset="0"/>
              </a:rPr>
              <a:t>SetName</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Method </a:t>
            </a:r>
            <a:r>
              <a:rPr lang="en-US" sz="2000" b="0" dirty="0" smtClean="0">
                <a:latin typeface="Times New Roman" panose="02020603050405020304" pitchFamily="18" charset="0"/>
                <a:cs typeface="Times New Roman" panose="02020603050405020304" pitchFamily="18" charset="0"/>
              </a:rPr>
              <a:t>(4 </a:t>
            </a:r>
            <a:r>
              <a:rPr lang="en-US" sz="2000" b="0" dirty="0">
                <a:latin typeface="Times New Roman" panose="02020603050405020304" pitchFamily="18" charset="0"/>
                <a:cs typeface="Times New Roman" panose="02020603050405020304" pitchFamily="18" charset="0"/>
              </a:rPr>
              <a:t>of </a:t>
            </a:r>
            <a:r>
              <a:rPr lang="en-US" sz="2000" b="0" dirty="0" smtClean="0">
                <a:latin typeface="Times New Roman" panose="02020603050405020304" pitchFamily="18" charset="0"/>
                <a:cs typeface="Times New Roman" panose="02020603050405020304" pitchFamily="18" charset="0"/>
              </a:rPr>
              <a:t>5)</a:t>
            </a:r>
            <a:endParaRPr lang="en-US" dirty="0"/>
          </a:p>
        </p:txBody>
      </p:sp>
      <p:sp>
        <p:nvSpPr>
          <p:cNvPr id="3" name="Text Placeholder 2"/>
          <p:cNvSpPr>
            <a:spLocks noGrp="1"/>
          </p:cNvSpPr>
          <p:nvPr>
            <p:ph type="body" idx="1"/>
          </p:nvPr>
        </p:nvSpPr>
        <p:spPr/>
        <p:txBody>
          <a:bodyPr/>
          <a:lstStyle/>
          <a:p>
            <a:r>
              <a:rPr lang="en-US" sz="2400" dirty="0">
                <a:latin typeface="+mn-lt"/>
              </a:rPr>
              <a:t>Every method body is delimited by an opening left brace and a closing right brace</a:t>
            </a:r>
            <a:r>
              <a:rPr lang="en-US" sz="2400" dirty="0" smtClean="0">
                <a:latin typeface="+mn-lt"/>
              </a:rPr>
              <a:t>.</a:t>
            </a:r>
            <a:endParaRPr lang="en-US" sz="2400" dirty="0">
              <a:latin typeface="+mn-lt"/>
            </a:endParaRPr>
          </a:p>
          <a:p>
            <a:r>
              <a:rPr lang="en-US" sz="2400" dirty="0">
                <a:latin typeface="+mn-lt"/>
              </a:rPr>
              <a:t>Within the braces are one or more statements that perform the </a:t>
            </a:r>
            <a:r>
              <a:rPr lang="en-US" sz="2400" dirty="0" smtClean="0">
                <a:latin typeface="+mn-lt"/>
              </a:rPr>
              <a:t>method's </a:t>
            </a:r>
            <a:r>
              <a:rPr lang="en-US" sz="2400" dirty="0">
                <a:latin typeface="+mn-lt"/>
              </a:rPr>
              <a:t>task(s</a:t>
            </a:r>
            <a:r>
              <a:rPr lang="en-US" sz="2400" dirty="0" smtClean="0">
                <a:latin typeface="+mn-lt"/>
              </a:rPr>
              <a:t>).</a:t>
            </a:r>
            <a:endParaRPr lang="en-US" sz="2400" dirty="0">
              <a:latin typeface="+mn-lt"/>
            </a:endParaRPr>
          </a:p>
          <a:p>
            <a:r>
              <a:rPr lang="en-US" sz="2400" dirty="0">
                <a:latin typeface="+mn-lt"/>
              </a:rPr>
              <a:t>When program execution reaches the </a:t>
            </a:r>
            <a:r>
              <a:rPr lang="en-US" sz="2400" dirty="0" smtClean="0">
                <a:latin typeface="+mn-lt"/>
              </a:rPr>
              <a:t>method's </a:t>
            </a:r>
            <a:r>
              <a:rPr lang="en-US" sz="2400" dirty="0">
                <a:latin typeface="+mn-lt"/>
              </a:rPr>
              <a:t>closing brace, the method returns to its </a:t>
            </a:r>
            <a:r>
              <a:rPr lang="en-US" sz="2400" b="1" dirty="0">
                <a:latin typeface="+mn-lt"/>
              </a:rPr>
              <a:t>caller</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3295867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4.3.4 </a:t>
            </a:r>
            <a:r>
              <a:rPr lang="en-US" dirty="0">
                <a:latin typeface="Consolas" panose="020B0609020204030204" pitchFamily="49" charset="0"/>
                <a:cs typeface="Times New Roman" panose="02020603050405020304" pitchFamily="18" charset="0"/>
              </a:rPr>
              <a:t>SetName</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Method </a:t>
            </a:r>
            <a:r>
              <a:rPr lang="en-US" sz="2000" b="0" dirty="0" smtClean="0">
                <a:latin typeface="Times New Roman" panose="02020603050405020304" pitchFamily="18" charset="0"/>
                <a:cs typeface="Times New Roman" panose="02020603050405020304" pitchFamily="18" charset="0"/>
              </a:rPr>
              <a:t>(5 </a:t>
            </a:r>
            <a:r>
              <a:rPr lang="en-US" sz="2000" b="0" dirty="0">
                <a:latin typeface="Times New Roman" panose="02020603050405020304" pitchFamily="18" charset="0"/>
                <a:cs typeface="Times New Roman" panose="02020603050405020304" pitchFamily="18" charset="0"/>
              </a:rPr>
              <a:t>of </a:t>
            </a:r>
            <a:r>
              <a:rPr lang="en-US" sz="2000" b="0" dirty="0" smtClean="0">
                <a:latin typeface="Times New Roman" panose="02020603050405020304" pitchFamily="18" charset="0"/>
                <a:cs typeface="Times New Roman" panose="02020603050405020304" pitchFamily="18" charset="0"/>
              </a:rPr>
              <a:t>5)</a:t>
            </a:r>
            <a:endParaRPr lang="en-US" dirty="0"/>
          </a:p>
        </p:txBody>
      </p:sp>
      <p:sp>
        <p:nvSpPr>
          <p:cNvPr id="3" name="Text Placeholder 2"/>
          <p:cNvSpPr>
            <a:spLocks noGrp="1"/>
          </p:cNvSpPr>
          <p:nvPr>
            <p:ph type="body" idx="1"/>
          </p:nvPr>
        </p:nvSpPr>
        <p:spPr/>
        <p:txBody>
          <a:bodyPr/>
          <a:lstStyle/>
          <a:p>
            <a:r>
              <a:rPr lang="en-US" sz="2400" dirty="0">
                <a:latin typeface="+mn-lt"/>
              </a:rPr>
              <a:t>Variables declared in a particular </a:t>
            </a:r>
            <a:r>
              <a:rPr lang="en-US" sz="2400" dirty="0" smtClean="0">
                <a:latin typeface="+mn-lt"/>
              </a:rPr>
              <a:t>method's </a:t>
            </a:r>
            <a:r>
              <a:rPr lang="en-US" sz="2400" dirty="0">
                <a:latin typeface="+mn-lt"/>
              </a:rPr>
              <a:t>body (such as </a:t>
            </a:r>
            <a:r>
              <a:rPr lang="en-US" sz="2400" dirty="0">
                <a:latin typeface="Consolas" panose="020B0609020204030204" pitchFamily="49" charset="0"/>
              </a:rPr>
              <a:t>Main</a:t>
            </a:r>
            <a:r>
              <a:rPr lang="en-US" sz="2400" dirty="0">
                <a:latin typeface="+mn-lt"/>
              </a:rPr>
              <a:t>) are </a:t>
            </a:r>
            <a:r>
              <a:rPr lang="en-US" sz="2400" b="1" dirty="0">
                <a:latin typeface="+mn-lt"/>
              </a:rPr>
              <a:t>local variables</a:t>
            </a:r>
            <a:r>
              <a:rPr lang="en-US" sz="2400" dirty="0">
                <a:latin typeface="+mn-lt"/>
              </a:rPr>
              <a:t> which can be used </a:t>
            </a:r>
            <a:r>
              <a:rPr lang="en-US" sz="2400" b="1" dirty="0">
                <a:latin typeface="+mn-lt"/>
              </a:rPr>
              <a:t>only</a:t>
            </a:r>
            <a:r>
              <a:rPr lang="en-US" sz="2400" dirty="0">
                <a:latin typeface="+mn-lt"/>
              </a:rPr>
              <a:t> in that method</a:t>
            </a:r>
            <a:r>
              <a:rPr lang="en-US" sz="2400" dirty="0" smtClean="0">
                <a:latin typeface="+mn-lt"/>
              </a:rPr>
              <a:t>.</a:t>
            </a:r>
            <a:endParaRPr lang="en-US" sz="2400" dirty="0">
              <a:latin typeface="+mn-lt"/>
            </a:endParaRPr>
          </a:p>
          <a:p>
            <a:r>
              <a:rPr lang="en-US" sz="2400" dirty="0">
                <a:latin typeface="+mn-lt"/>
              </a:rPr>
              <a:t>Each method can access only its own local variables, not those of other methods</a:t>
            </a:r>
            <a:r>
              <a:rPr lang="en-US" sz="2400" dirty="0" smtClean="0">
                <a:latin typeface="+mn-lt"/>
              </a:rPr>
              <a:t>.</a:t>
            </a:r>
            <a:endParaRPr lang="en-US" sz="2400" dirty="0">
              <a:latin typeface="+mn-lt"/>
            </a:endParaRPr>
          </a:p>
          <a:p>
            <a:r>
              <a:rPr lang="en-US" sz="2400" dirty="0">
                <a:latin typeface="+mn-lt"/>
              </a:rPr>
              <a:t>When a method terminates, the values of its local variables are lost. A </a:t>
            </a:r>
            <a:r>
              <a:rPr lang="en-US" sz="2400" dirty="0" smtClean="0">
                <a:latin typeface="+mn-lt"/>
              </a:rPr>
              <a:t>method's </a:t>
            </a:r>
            <a:r>
              <a:rPr lang="en-US" sz="2400" dirty="0">
                <a:latin typeface="+mn-lt"/>
              </a:rPr>
              <a:t>parameters also are local variables of the method</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8136822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4.3.5 </a:t>
            </a:r>
            <a:r>
              <a:rPr lang="en-US" dirty="0">
                <a:latin typeface="Consolas" panose="020B0609020204030204" pitchFamily="49" charset="0"/>
                <a:cs typeface="Times New Roman" panose="02020603050405020304" pitchFamily="18" charset="0"/>
              </a:rPr>
              <a:t>GetName</a:t>
            </a:r>
            <a:r>
              <a:rPr lang="en-US" dirty="0">
                <a:latin typeface="Times New Roman" panose="02020603050405020304" pitchFamily="18" charset="0"/>
                <a:cs typeface="Times New Roman" panose="02020603050405020304" pitchFamily="18" charset="0"/>
              </a:rPr>
              <a:t> Method</a:t>
            </a:r>
          </a:p>
        </p:txBody>
      </p:sp>
      <p:sp>
        <p:nvSpPr>
          <p:cNvPr id="3" name="Text Placeholder 2"/>
          <p:cNvSpPr>
            <a:spLocks noGrp="1"/>
          </p:cNvSpPr>
          <p:nvPr>
            <p:ph type="body" idx="1"/>
          </p:nvPr>
        </p:nvSpPr>
        <p:spPr/>
        <p:txBody>
          <a:bodyPr/>
          <a:lstStyle/>
          <a:p>
            <a:r>
              <a:rPr lang="en-US" sz="2400" dirty="0">
                <a:latin typeface="+mn-lt"/>
              </a:rPr>
              <a:t>A method that has an empty parameter list does not require additional information to perform its task</a:t>
            </a:r>
            <a:r>
              <a:rPr lang="en-US" sz="2400" dirty="0" smtClean="0">
                <a:latin typeface="+mn-lt"/>
              </a:rPr>
              <a:t>.</a:t>
            </a:r>
            <a:endParaRPr lang="en-US" sz="2400" dirty="0">
              <a:latin typeface="+mn-lt"/>
            </a:endParaRPr>
          </a:p>
          <a:p>
            <a:r>
              <a:rPr lang="en-US" sz="2400" dirty="0">
                <a:latin typeface="+mn-lt"/>
              </a:rPr>
              <a:t>When a method with a return type other than void is called and completes its task, it </a:t>
            </a:r>
            <a:r>
              <a:rPr lang="en-US" sz="2400" b="1" dirty="0">
                <a:latin typeface="+mn-lt"/>
              </a:rPr>
              <a:t>must</a:t>
            </a:r>
            <a:r>
              <a:rPr lang="en-US" sz="2400" dirty="0">
                <a:latin typeface="+mn-lt"/>
              </a:rPr>
              <a:t> return a result to its caller</a:t>
            </a:r>
            <a:r>
              <a:rPr lang="en-US" sz="2400" dirty="0" smtClean="0">
                <a:latin typeface="+mn-lt"/>
              </a:rPr>
              <a:t>.</a:t>
            </a:r>
            <a:endParaRPr lang="en-US" sz="2400" dirty="0">
              <a:latin typeface="+mn-lt"/>
            </a:endParaRPr>
          </a:p>
          <a:p>
            <a:r>
              <a:rPr lang="en-US" sz="2400" dirty="0">
                <a:latin typeface="+mn-lt"/>
              </a:rPr>
              <a:t>The </a:t>
            </a:r>
            <a:r>
              <a:rPr lang="en-US" sz="2400" b="1" dirty="0">
                <a:latin typeface="+mn-lt"/>
              </a:rPr>
              <a:t>return</a:t>
            </a:r>
            <a:r>
              <a:rPr lang="en-US" sz="2400" dirty="0">
                <a:latin typeface="+mn-lt"/>
              </a:rPr>
              <a:t> statement passes the value of its expression back to the caller, which can then use the returned value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2638650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728155" cy="1097279"/>
          </a:xfrm>
        </p:spPr>
        <p:txBody>
          <a:bodyPr/>
          <a:lstStyle/>
          <a:p>
            <a:r>
              <a:rPr lang="en-US" dirty="0"/>
              <a:t>4.3.6 Access Modifiers </a:t>
            </a:r>
            <a:r>
              <a:rPr lang="en-US" dirty="0">
                <a:latin typeface="Consolas" panose="020B0609020204030204" pitchFamily="49" charset="0"/>
              </a:rPr>
              <a:t>Private</a:t>
            </a:r>
            <a:r>
              <a:rPr lang="en-US" dirty="0"/>
              <a:t> and </a:t>
            </a:r>
            <a:r>
              <a:rPr lang="en-US" dirty="0" smtClean="0">
                <a:latin typeface="Consolas" panose="020B0609020204030204" pitchFamily="49" charset="0"/>
              </a:rPr>
              <a:t>Public</a:t>
            </a:r>
            <a:r>
              <a:rPr lang="en-US" dirty="0" smtClean="0"/>
              <a:t> </a:t>
            </a:r>
            <a:r>
              <a:rPr lang="en-US" sz="2000" b="0" dirty="0" smtClean="0"/>
              <a:t>(1 of 2)</a:t>
            </a:r>
            <a:endParaRPr lang="en-US" sz="2000" b="0" dirty="0"/>
          </a:p>
        </p:txBody>
      </p:sp>
      <p:sp>
        <p:nvSpPr>
          <p:cNvPr id="3" name="Text Placeholder 2"/>
          <p:cNvSpPr>
            <a:spLocks noGrp="1"/>
          </p:cNvSpPr>
          <p:nvPr>
            <p:ph type="body" idx="1"/>
          </p:nvPr>
        </p:nvSpPr>
        <p:spPr/>
        <p:txBody>
          <a:bodyPr/>
          <a:lstStyle/>
          <a:p>
            <a:r>
              <a:rPr lang="en-US" sz="2400" dirty="0">
                <a:latin typeface="+mn-lt"/>
              </a:rPr>
              <a:t>The keyword </a:t>
            </a:r>
            <a:r>
              <a:rPr lang="en-US" sz="2400" dirty="0">
                <a:latin typeface="Consolas" panose="020B0609020204030204" pitchFamily="49" charset="0"/>
              </a:rPr>
              <a:t>private</a:t>
            </a:r>
            <a:r>
              <a:rPr lang="en-US" sz="2400" dirty="0">
                <a:latin typeface="+mn-lt"/>
              </a:rPr>
              <a:t> is an access modifier</a:t>
            </a:r>
            <a:r>
              <a:rPr lang="en-US" sz="2400" dirty="0" smtClean="0">
                <a:latin typeface="+mn-lt"/>
              </a:rPr>
              <a:t>.</a:t>
            </a:r>
            <a:endParaRPr lang="en-US" sz="2400" dirty="0">
              <a:latin typeface="+mn-lt"/>
            </a:endParaRPr>
          </a:p>
          <a:p>
            <a:r>
              <a:rPr lang="en-US" sz="2400" dirty="0">
                <a:latin typeface="+mn-lt"/>
              </a:rPr>
              <a:t>Instance variable name is </a:t>
            </a:r>
            <a:r>
              <a:rPr lang="en-US" sz="2400" dirty="0">
                <a:latin typeface="Consolas" panose="020B0609020204030204" pitchFamily="49" charset="0"/>
              </a:rPr>
              <a:t>private</a:t>
            </a:r>
            <a:r>
              <a:rPr lang="en-US" sz="2400" dirty="0">
                <a:latin typeface="+mn-lt"/>
              </a:rPr>
              <a:t> to indicate that </a:t>
            </a:r>
            <a:r>
              <a:rPr lang="en-US" sz="2400" dirty="0">
                <a:latin typeface="Consolas" panose="020B0609020204030204" pitchFamily="49" charset="0"/>
              </a:rPr>
              <a:t>name</a:t>
            </a:r>
            <a:r>
              <a:rPr lang="en-US" sz="2400" dirty="0">
                <a:latin typeface="+mn-lt"/>
              </a:rPr>
              <a:t> is accessible only to class </a:t>
            </a:r>
            <a:r>
              <a:rPr lang="en-US" sz="2400" dirty="0" smtClean="0">
                <a:latin typeface="Consolas" panose="020B0609020204030204" pitchFamily="49" charset="0"/>
              </a:rPr>
              <a:t>Account's</a:t>
            </a:r>
            <a:r>
              <a:rPr lang="en-US" sz="2400" dirty="0" smtClean="0">
                <a:latin typeface="+mn-lt"/>
              </a:rPr>
              <a:t> methods</a:t>
            </a:r>
            <a:endParaRPr lang="en-US" sz="2400" dirty="0">
              <a:latin typeface="+mn-lt"/>
            </a:endParaRPr>
          </a:p>
          <a:p>
            <a:pPr lvl="1"/>
            <a:r>
              <a:rPr lang="en-US" sz="2400" dirty="0">
                <a:latin typeface="+mn-lt"/>
              </a:rPr>
              <a:t>and other members, like properties, as </a:t>
            </a:r>
            <a:r>
              <a:rPr lang="en-US" sz="2400" dirty="0" smtClean="0">
                <a:latin typeface="+mn-lt"/>
              </a:rPr>
              <a:t>you'll </a:t>
            </a:r>
            <a:r>
              <a:rPr lang="en-US" sz="2400" dirty="0">
                <a:latin typeface="+mn-lt"/>
              </a:rPr>
              <a:t>see in subsequent </a:t>
            </a:r>
            <a:r>
              <a:rPr lang="en-US" sz="2400" dirty="0" smtClean="0">
                <a:latin typeface="+mn-lt"/>
              </a:rPr>
              <a:t>examples</a:t>
            </a:r>
            <a:endParaRPr lang="en-US" sz="2400" dirty="0">
              <a:latin typeface="+mn-lt"/>
            </a:endParaRPr>
          </a:p>
          <a:p>
            <a:r>
              <a:rPr lang="en-US" sz="2400" dirty="0">
                <a:latin typeface="+mn-lt"/>
              </a:rPr>
              <a:t>This is known as </a:t>
            </a:r>
            <a:r>
              <a:rPr lang="en-US" sz="2400" b="1" dirty="0">
                <a:latin typeface="+mn-lt"/>
              </a:rPr>
              <a:t>information hiding</a:t>
            </a:r>
            <a:r>
              <a:rPr lang="en-US" sz="2400" dirty="0" smtClean="0">
                <a:latin typeface="+mn-lt"/>
              </a:rPr>
              <a:t>.</a:t>
            </a:r>
            <a:endParaRPr lang="en-US" sz="2400" dirty="0">
              <a:latin typeface="+mn-lt"/>
            </a:endParaRPr>
          </a:p>
          <a:p>
            <a:r>
              <a:rPr lang="en-US" sz="2400" dirty="0">
                <a:latin typeface="+mn-lt"/>
              </a:rPr>
              <a:t>Most instance variables are declared </a:t>
            </a:r>
            <a:r>
              <a:rPr lang="en-US" sz="2400" dirty="0">
                <a:latin typeface="Consolas" panose="020B0609020204030204" pitchFamily="49" charset="0"/>
              </a:rPr>
              <a:t>private</a:t>
            </a:r>
            <a:r>
              <a:rPr lang="en-US" sz="2400" dirty="0" smtClean="0">
                <a:latin typeface="Consolas" panose="020B0609020204030204" pitchFamily="49" charset="0"/>
              </a:rPr>
              <a:t>.</a:t>
            </a:r>
            <a:endParaRPr lang="en-US" sz="2400" dirty="0">
              <a:latin typeface="Consolas" panose="020B0609020204030204" pitchFamily="49" charset="0"/>
            </a:endParaRPr>
          </a:p>
        </p:txBody>
      </p:sp>
    </p:spTree>
    <p:extLst>
      <p:ext uri="{BB962C8B-B14F-4D97-AF65-F5344CB8AC3E}">
        <p14:creationId xmlns:p14="http://schemas.microsoft.com/office/powerpoint/2010/main" val="29166175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713406" cy="1097279"/>
          </a:xfrm>
        </p:spPr>
        <p:txBody>
          <a:bodyPr/>
          <a:lstStyle/>
          <a:p>
            <a:r>
              <a:rPr lang="en-US" dirty="0">
                <a:latin typeface="Times New Roman" panose="02020603050405020304" pitchFamily="18" charset="0"/>
                <a:cs typeface="Times New Roman" panose="02020603050405020304" pitchFamily="18" charset="0"/>
              </a:rPr>
              <a:t>4.3.6 Access Modifiers </a:t>
            </a:r>
            <a:r>
              <a:rPr lang="en-US" dirty="0">
                <a:latin typeface="Consolas" panose="020B0609020204030204" pitchFamily="49" charset="0"/>
                <a:cs typeface="Times New Roman" panose="02020603050405020304" pitchFamily="18" charset="0"/>
              </a:rPr>
              <a:t>Private</a:t>
            </a:r>
            <a:r>
              <a:rPr lang="en-US" dirty="0">
                <a:latin typeface="Times New Roman" panose="02020603050405020304" pitchFamily="18" charset="0"/>
                <a:cs typeface="Times New Roman" panose="02020603050405020304" pitchFamily="18" charset="0"/>
              </a:rPr>
              <a:t> and </a:t>
            </a:r>
            <a:r>
              <a:rPr lang="en-US" dirty="0" smtClean="0">
                <a:latin typeface="Consolas" panose="020B0609020204030204" pitchFamily="49" charset="0"/>
                <a:cs typeface="Times New Roman" panose="02020603050405020304" pitchFamily="18" charset="0"/>
              </a:rPr>
              <a:t>Public</a:t>
            </a:r>
            <a:r>
              <a:rPr lang="en-US" dirty="0" smtClean="0">
                <a:latin typeface="Times New Roman" panose="02020603050405020304" pitchFamily="18" charset="0"/>
                <a:cs typeface="Times New Roman" panose="02020603050405020304" pitchFamily="18" charset="0"/>
              </a:rPr>
              <a:t> </a:t>
            </a:r>
            <a:r>
              <a:rPr lang="en-US" sz="2000" b="0" dirty="0" smtClean="0">
                <a:latin typeface="Times New Roman" panose="02020603050405020304" pitchFamily="18" charset="0"/>
                <a:cs typeface="Times New Roman" panose="02020603050405020304" pitchFamily="18" charset="0"/>
              </a:rPr>
              <a:t>(2 of 2)</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sz="2400" dirty="0">
                <a:latin typeface="+mn-lt"/>
              </a:rPr>
              <a:t>Methods (and other class members) that are declared </a:t>
            </a:r>
            <a:r>
              <a:rPr lang="en-US" sz="2400" dirty="0">
                <a:latin typeface="Consolas" panose="020B0609020204030204" pitchFamily="49" charset="0"/>
              </a:rPr>
              <a:t>public</a:t>
            </a:r>
            <a:r>
              <a:rPr lang="en-US" sz="2400" dirty="0">
                <a:latin typeface="+mn-lt"/>
              </a:rPr>
              <a:t> are “available to the public.”</a:t>
            </a:r>
          </a:p>
          <a:p>
            <a:r>
              <a:rPr lang="en-US" sz="2400" dirty="0">
                <a:latin typeface="+mn-lt"/>
              </a:rPr>
              <a:t>They can be used</a:t>
            </a:r>
          </a:p>
          <a:p>
            <a:pPr lvl="1"/>
            <a:r>
              <a:rPr lang="en-US" sz="2400" dirty="0">
                <a:latin typeface="+mn-lt"/>
              </a:rPr>
              <a:t>by methods (and other members) of the class in which </a:t>
            </a:r>
            <a:r>
              <a:rPr lang="en-US" sz="2400" dirty="0" smtClean="0">
                <a:latin typeface="+mn-lt"/>
              </a:rPr>
              <a:t>they're </a:t>
            </a:r>
            <a:r>
              <a:rPr lang="en-US" sz="2400" dirty="0">
                <a:latin typeface="+mn-lt"/>
              </a:rPr>
              <a:t>declared, and</a:t>
            </a:r>
          </a:p>
          <a:p>
            <a:pPr lvl="1"/>
            <a:r>
              <a:rPr lang="en-US" sz="2400" dirty="0">
                <a:latin typeface="+mn-lt"/>
              </a:rPr>
              <a:t>by the </a:t>
            </a:r>
            <a:r>
              <a:rPr lang="en-US" sz="2400" dirty="0" smtClean="0">
                <a:latin typeface="+mn-lt"/>
              </a:rPr>
              <a:t>class's </a:t>
            </a:r>
            <a:r>
              <a:rPr lang="en-US" sz="2400" dirty="0">
                <a:latin typeface="+mn-lt"/>
              </a:rPr>
              <a:t>clients.</a:t>
            </a:r>
          </a:p>
          <a:p>
            <a:r>
              <a:rPr lang="en-US" sz="2400" dirty="0">
                <a:latin typeface="+mn-lt"/>
              </a:rPr>
              <a:t>In Chapter 11, </a:t>
            </a:r>
            <a:r>
              <a:rPr lang="en-US" sz="2400" dirty="0" smtClean="0">
                <a:latin typeface="+mn-lt"/>
              </a:rPr>
              <a:t>we'll </a:t>
            </a:r>
            <a:r>
              <a:rPr lang="en-US" sz="2400" dirty="0">
                <a:latin typeface="+mn-lt"/>
              </a:rPr>
              <a:t>introduce the </a:t>
            </a:r>
            <a:r>
              <a:rPr lang="en-US" sz="2400" dirty="0">
                <a:latin typeface="Consolas" panose="020B0609020204030204" pitchFamily="49" charset="0"/>
              </a:rPr>
              <a:t>protected</a:t>
            </a:r>
            <a:r>
              <a:rPr lang="en-US" sz="2400" dirty="0">
                <a:latin typeface="+mn-lt"/>
              </a:rPr>
              <a:t> access modifier.</a:t>
            </a:r>
          </a:p>
          <a:p>
            <a:r>
              <a:rPr lang="en-US" sz="2400" dirty="0">
                <a:latin typeface="+mn-lt"/>
              </a:rPr>
              <a:t>By default, everything in a class is </a:t>
            </a:r>
            <a:r>
              <a:rPr lang="en-US" sz="2400" dirty="0">
                <a:latin typeface="Consolas" panose="020B0609020204030204" pitchFamily="49" charset="0"/>
              </a:rPr>
              <a:t>private</a:t>
            </a:r>
            <a:r>
              <a:rPr lang="en-US" sz="2400" dirty="0">
                <a:latin typeface="+mn-lt"/>
              </a:rPr>
              <a:t>, unless you specify otherwise by providing access modifiers.</a:t>
            </a:r>
          </a:p>
        </p:txBody>
      </p:sp>
    </p:spTree>
    <p:extLst>
      <p:ext uri="{BB962C8B-B14F-4D97-AF65-F5344CB8AC3E}">
        <p14:creationId xmlns:p14="http://schemas.microsoft.com/office/powerpoint/2010/main" val="31344390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4.1</a:t>
            </a:r>
          </a:p>
        </p:txBody>
      </p:sp>
      <p:sp>
        <p:nvSpPr>
          <p:cNvPr id="3" name="Text Placeholder 2"/>
          <p:cNvSpPr>
            <a:spLocks noGrp="1"/>
          </p:cNvSpPr>
          <p:nvPr>
            <p:ph type="body" idx="1"/>
          </p:nvPr>
        </p:nvSpPr>
        <p:spPr/>
        <p:txBody>
          <a:bodyPr/>
          <a:lstStyle/>
          <a:p>
            <a:pPr marL="0" indent="0">
              <a:buNone/>
            </a:pPr>
            <a:r>
              <a:rPr lang="en-US" sz="2400" dirty="0">
                <a:latin typeface="+mn-lt"/>
              </a:rPr>
              <a:t>Making a </a:t>
            </a:r>
            <a:r>
              <a:rPr lang="en-US" sz="2400" dirty="0" smtClean="0">
                <a:latin typeface="+mn-lt"/>
              </a:rPr>
              <a:t>class's </a:t>
            </a:r>
            <a:r>
              <a:rPr lang="en-US" sz="2400" dirty="0">
                <a:latin typeface="+mn-lt"/>
              </a:rPr>
              <a:t>instance variables </a:t>
            </a:r>
            <a:r>
              <a:rPr lang="en-US" sz="2400" dirty="0">
                <a:latin typeface="Consolas" panose="020B0609020204030204" pitchFamily="49" charset="0"/>
              </a:rPr>
              <a:t>private</a:t>
            </a:r>
            <a:r>
              <a:rPr lang="en-US" sz="2400" dirty="0">
                <a:latin typeface="+mn-lt"/>
              </a:rPr>
              <a:t> and its methods (and as </a:t>
            </a:r>
            <a:r>
              <a:rPr lang="en-US" sz="2400" dirty="0" smtClean="0">
                <a:latin typeface="+mn-lt"/>
              </a:rPr>
              <a:t>you'll </a:t>
            </a:r>
            <a:r>
              <a:rPr lang="en-US" sz="2400" dirty="0">
                <a:latin typeface="+mn-lt"/>
              </a:rPr>
              <a:t>see, properties) </a:t>
            </a:r>
            <a:r>
              <a:rPr lang="en-US" sz="2400" dirty="0">
                <a:latin typeface="Consolas" panose="020B0609020204030204" pitchFamily="49" charset="0"/>
              </a:rPr>
              <a:t>public</a:t>
            </a:r>
            <a:r>
              <a:rPr lang="en-US" sz="2400" dirty="0">
                <a:latin typeface="+mn-lt"/>
              </a:rPr>
              <a:t> and accessing those instance variables only through the </a:t>
            </a:r>
            <a:r>
              <a:rPr lang="en-US" sz="2400" dirty="0" smtClean="0">
                <a:latin typeface="+mn-lt"/>
              </a:rPr>
              <a:t>class's </a:t>
            </a:r>
            <a:r>
              <a:rPr lang="en-US" sz="2400" dirty="0">
                <a:latin typeface="+mn-lt"/>
              </a:rPr>
              <a:t>methods and properties facilitates debugging, because problems with data manipulations are localized to the methods (and properties).</a:t>
            </a:r>
          </a:p>
        </p:txBody>
      </p:sp>
    </p:spTree>
    <p:extLst>
      <p:ext uri="{BB962C8B-B14F-4D97-AF65-F5344CB8AC3E}">
        <p14:creationId xmlns:p14="http://schemas.microsoft.com/office/powerpoint/2010/main" val="3531965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4.1</a:t>
            </a:r>
          </a:p>
        </p:txBody>
      </p:sp>
      <p:sp>
        <p:nvSpPr>
          <p:cNvPr id="3" name="Text Placeholder 2"/>
          <p:cNvSpPr>
            <a:spLocks noGrp="1"/>
          </p:cNvSpPr>
          <p:nvPr>
            <p:ph type="body" idx="1"/>
          </p:nvPr>
        </p:nvSpPr>
        <p:spPr/>
        <p:txBody>
          <a:bodyPr/>
          <a:lstStyle/>
          <a:p>
            <a:pPr marL="0" indent="0">
              <a:buNone/>
            </a:pPr>
            <a:r>
              <a:rPr lang="en-US" sz="2400" dirty="0">
                <a:latin typeface="+mn-lt"/>
              </a:rPr>
              <a:t>An attempt by a method </a:t>
            </a:r>
            <a:r>
              <a:rPr lang="en-US" sz="2400" dirty="0" smtClean="0">
                <a:latin typeface="+mn-lt"/>
              </a:rPr>
              <a:t>that's </a:t>
            </a:r>
            <a:r>
              <a:rPr lang="en-US" sz="2400" dirty="0">
                <a:latin typeface="+mn-lt"/>
              </a:rPr>
              <a:t>not a member of a particular class to access a </a:t>
            </a:r>
            <a:r>
              <a:rPr lang="en-US" sz="2400" dirty="0">
                <a:latin typeface="Consolas" panose="020B0609020204030204" pitchFamily="49" charset="0"/>
              </a:rPr>
              <a:t>private</a:t>
            </a:r>
            <a:r>
              <a:rPr lang="en-US" sz="2400" dirty="0">
                <a:latin typeface="+mn-lt"/>
              </a:rPr>
              <a:t> member of that class is a compilation error.</a:t>
            </a:r>
          </a:p>
        </p:txBody>
      </p:sp>
    </p:spTree>
    <p:extLst>
      <p:ext uri="{BB962C8B-B14F-4D97-AF65-F5344CB8AC3E}">
        <p14:creationId xmlns:p14="http://schemas.microsoft.com/office/powerpoint/2010/main" val="25357296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4.3.7 </a:t>
            </a:r>
            <a:r>
              <a:rPr lang="en-US" dirty="0">
                <a:latin typeface="Consolas" panose="020B0609020204030204" pitchFamily="49" charset="0"/>
                <a:cs typeface="Times New Roman" panose="02020603050405020304" pitchFamily="18" charset="0"/>
              </a:rPr>
              <a:t>Account</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U</a:t>
            </a:r>
            <a:r>
              <a:rPr lang="en-US" sz="1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a:t>
            </a:r>
            <a:r>
              <a:rPr lang="en-US" sz="1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L </a:t>
            </a:r>
            <a:r>
              <a:rPr lang="en-US" dirty="0">
                <a:latin typeface="Times New Roman" panose="02020603050405020304" pitchFamily="18" charset="0"/>
                <a:cs typeface="Times New Roman" panose="02020603050405020304" pitchFamily="18" charset="0"/>
              </a:rPr>
              <a:t>Class </a:t>
            </a:r>
            <a:r>
              <a:rPr lang="en-US" dirty="0" smtClean="0">
                <a:latin typeface="Times New Roman" panose="02020603050405020304" pitchFamily="18" charset="0"/>
                <a:cs typeface="Times New Roman" panose="02020603050405020304" pitchFamily="18" charset="0"/>
              </a:rPr>
              <a:t>Diagram </a:t>
            </a:r>
            <a:r>
              <a:rPr lang="en-US" sz="2000" b="0" dirty="0" smtClean="0">
                <a:latin typeface="Times New Roman" panose="02020603050405020304" pitchFamily="18" charset="0"/>
                <a:cs typeface="Times New Roman" panose="02020603050405020304" pitchFamily="18" charset="0"/>
              </a:rPr>
              <a:t>(1 of 5)</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sz="2400" dirty="0" smtClean="0">
                <a:latin typeface="+mn-lt"/>
              </a:rPr>
              <a:t>U</a:t>
            </a:r>
            <a:r>
              <a:rPr lang="en-US" sz="100" dirty="0" smtClean="0">
                <a:latin typeface="+mn-lt"/>
              </a:rPr>
              <a:t> </a:t>
            </a:r>
            <a:r>
              <a:rPr lang="en-US" sz="2400" dirty="0" smtClean="0">
                <a:latin typeface="+mn-lt"/>
              </a:rPr>
              <a:t>M</a:t>
            </a:r>
            <a:r>
              <a:rPr lang="en-US" sz="100" dirty="0" smtClean="0">
                <a:latin typeface="+mn-lt"/>
              </a:rPr>
              <a:t> </a:t>
            </a:r>
            <a:r>
              <a:rPr lang="en-US" sz="2400" dirty="0" smtClean="0">
                <a:latin typeface="+mn-lt"/>
              </a:rPr>
              <a:t>L </a:t>
            </a:r>
            <a:r>
              <a:rPr lang="en-US" sz="2400" dirty="0">
                <a:latin typeface="+mn-lt"/>
              </a:rPr>
              <a:t>diagrams help systems designers specify systems in a concise, graphical, programming-language-independent manner, before programmers implement the systems in specific programming languages.</a:t>
            </a:r>
          </a:p>
        </p:txBody>
      </p:sp>
    </p:spTree>
    <p:extLst>
      <p:ext uri="{BB962C8B-B14F-4D97-AF65-F5344CB8AC3E}">
        <p14:creationId xmlns:p14="http://schemas.microsoft.com/office/powerpoint/2010/main" val="37240291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4.3.7 </a:t>
            </a:r>
            <a:r>
              <a:rPr lang="en-US" dirty="0">
                <a:latin typeface="Consolas" panose="020B0609020204030204" pitchFamily="49" charset="0"/>
                <a:cs typeface="Times New Roman" panose="02020603050405020304" pitchFamily="18" charset="0"/>
              </a:rPr>
              <a:t>Account</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U</a:t>
            </a:r>
            <a:r>
              <a:rPr lang="en-US" sz="1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a:t>
            </a:r>
            <a:r>
              <a:rPr lang="en-US" sz="1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L </a:t>
            </a:r>
            <a:r>
              <a:rPr lang="en-US" dirty="0">
                <a:latin typeface="Times New Roman" panose="02020603050405020304" pitchFamily="18" charset="0"/>
                <a:cs typeface="Times New Roman" panose="02020603050405020304" pitchFamily="18" charset="0"/>
              </a:rPr>
              <a:t>Class </a:t>
            </a:r>
            <a:r>
              <a:rPr lang="en-US" dirty="0" smtClean="0">
                <a:latin typeface="Times New Roman" panose="02020603050405020304" pitchFamily="18" charset="0"/>
                <a:cs typeface="Times New Roman" panose="02020603050405020304" pitchFamily="18" charset="0"/>
              </a:rPr>
              <a:t>Diagram </a:t>
            </a:r>
            <a:r>
              <a:rPr lang="en-US" sz="2000" b="0" dirty="0" smtClean="0">
                <a:latin typeface="Times New Roman" panose="02020603050405020304" pitchFamily="18" charset="0"/>
                <a:cs typeface="Times New Roman" panose="02020603050405020304" pitchFamily="18" charset="0"/>
              </a:rPr>
              <a:t>(2 </a:t>
            </a:r>
            <a:r>
              <a:rPr lang="en-US" sz="2000" b="0" dirty="0">
                <a:latin typeface="Times New Roman" panose="02020603050405020304" pitchFamily="18" charset="0"/>
                <a:cs typeface="Times New Roman" panose="02020603050405020304" pitchFamily="18" charset="0"/>
              </a:rPr>
              <a:t>of 5)</a:t>
            </a:r>
            <a:endParaRPr lang="en-US" sz="20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1"/>
            <a:ext cx="8229600" cy="2484231"/>
          </a:xfrm>
        </p:spPr>
        <p:txBody>
          <a:bodyPr/>
          <a:lstStyle/>
          <a:p>
            <a:r>
              <a:rPr lang="en-US" sz="2200" dirty="0">
                <a:latin typeface="+mn-lt"/>
              </a:rPr>
              <a:t>In the </a:t>
            </a:r>
            <a:r>
              <a:rPr lang="en-US" sz="2200" dirty="0" smtClean="0">
                <a:latin typeface="+mn-lt"/>
              </a:rPr>
              <a:t>U</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L</a:t>
            </a:r>
            <a:r>
              <a:rPr lang="en-US" sz="2200" dirty="0">
                <a:latin typeface="+mn-lt"/>
              </a:rPr>
              <a:t>, each class is modeled in a </a:t>
            </a:r>
            <a:r>
              <a:rPr lang="en-US" sz="2200" b="1" dirty="0">
                <a:latin typeface="+mn-lt"/>
              </a:rPr>
              <a:t>class diagram </a:t>
            </a:r>
            <a:r>
              <a:rPr lang="en-US" sz="2200" dirty="0">
                <a:latin typeface="+mn-lt"/>
              </a:rPr>
              <a:t>as a rectangle with three compartments</a:t>
            </a:r>
            <a:r>
              <a:rPr lang="en-US" sz="2200" dirty="0" smtClean="0">
                <a:latin typeface="+mn-lt"/>
              </a:rPr>
              <a:t>.</a:t>
            </a:r>
            <a:endParaRPr lang="en-US" sz="2200" dirty="0">
              <a:latin typeface="+mn-lt"/>
            </a:endParaRPr>
          </a:p>
          <a:p>
            <a:r>
              <a:rPr lang="en-US" sz="2200" dirty="0">
                <a:latin typeface="+mn-lt"/>
              </a:rPr>
              <a:t>The top compartment contains the </a:t>
            </a:r>
            <a:r>
              <a:rPr lang="en-US" sz="2200" b="1" dirty="0">
                <a:latin typeface="+mn-lt"/>
              </a:rPr>
              <a:t>class name</a:t>
            </a:r>
            <a:r>
              <a:rPr lang="en-US" sz="2200" dirty="0">
                <a:latin typeface="+mn-lt"/>
              </a:rPr>
              <a:t> centered horizontally in boldface type.</a:t>
            </a:r>
          </a:p>
          <a:p>
            <a:r>
              <a:rPr lang="en-US" sz="2200" dirty="0">
                <a:latin typeface="+mn-lt"/>
              </a:rPr>
              <a:t>The middle compartment contains the </a:t>
            </a:r>
            <a:r>
              <a:rPr lang="en-US" sz="2200" dirty="0" smtClean="0">
                <a:latin typeface="+mn-lt"/>
              </a:rPr>
              <a:t>class's </a:t>
            </a:r>
            <a:r>
              <a:rPr lang="en-US" sz="2200" dirty="0">
                <a:latin typeface="+mn-lt"/>
              </a:rPr>
              <a:t>attribute names, which correspond to the instance variables of the same names </a:t>
            </a:r>
            <a:r>
              <a:rPr lang="en-US" sz="2200" dirty="0" smtClean="0">
                <a:latin typeface="+mn-lt"/>
              </a:rPr>
              <a:t>in</a:t>
            </a:r>
            <a:endParaRPr lang="en-US" sz="2200" dirty="0">
              <a:latin typeface="+mn-lt"/>
            </a:endParaRPr>
          </a:p>
        </p:txBody>
      </p:sp>
      <p:graphicFrame>
        <p:nvGraphicFramePr>
          <p:cNvPr id="10" name="Object 1" descr="C sharp."/>
          <p:cNvGraphicFramePr>
            <a:graphicFrameLocks noGrp="1" noChangeAspect="1"/>
          </p:cNvGraphicFramePr>
          <p:nvPr>
            <p:ph sz="quarter" idx="13"/>
            <p:extLst>
              <p:ext uri="{D42A27DB-BD31-4B8C-83A1-F6EECF244321}">
                <p14:modId xmlns:p14="http://schemas.microsoft.com/office/powerpoint/2010/main" val="3443452729"/>
              </p:ext>
            </p:extLst>
          </p:nvPr>
        </p:nvGraphicFramePr>
        <p:xfrm>
          <a:off x="1041824" y="4091827"/>
          <a:ext cx="572294" cy="364282"/>
        </p:xfrm>
        <a:graphic>
          <a:graphicData uri="http://schemas.openxmlformats.org/presentationml/2006/ole">
            <mc:AlternateContent xmlns:mc="http://schemas.openxmlformats.org/markup-compatibility/2006">
              <mc:Choice xmlns:v="urn:schemas-microsoft-com:vml" Requires="v">
                <p:oleObj spid="_x0000_s4250" name="Equation" r:id="rId3" imgW="279360" imgH="177480" progId="Equation.DSMT4">
                  <p:embed/>
                </p:oleObj>
              </mc:Choice>
              <mc:Fallback>
                <p:oleObj name="Equation" r:id="rId3" imgW="279360" imgH="177480" progId="Equation.DSMT4">
                  <p:embed/>
                  <p:pic>
                    <p:nvPicPr>
                      <p:cNvPr id="9" name="Content Placeholder 8"/>
                      <p:cNvPicPr/>
                      <p:nvPr/>
                    </p:nvPicPr>
                    <p:blipFill>
                      <a:blip r:embed="rId4"/>
                      <a:stretch>
                        <a:fillRect/>
                      </a:stretch>
                    </p:blipFill>
                    <p:spPr>
                      <a:xfrm>
                        <a:off x="1041824" y="4091827"/>
                        <a:ext cx="572294" cy="364282"/>
                      </a:xfrm>
                      <a:prstGeom prst="rect">
                        <a:avLst/>
                      </a:prstGeom>
                    </p:spPr>
                  </p:pic>
                </p:oleObj>
              </mc:Fallback>
            </mc:AlternateContent>
          </a:graphicData>
        </a:graphic>
      </p:graphicFrame>
      <p:sp>
        <p:nvSpPr>
          <p:cNvPr id="11" name="Content Placeholder 1"/>
          <p:cNvSpPr>
            <a:spLocks noGrp="1"/>
          </p:cNvSpPr>
          <p:nvPr>
            <p:ph sz="quarter" idx="13"/>
          </p:nvPr>
        </p:nvSpPr>
        <p:spPr>
          <a:xfrm>
            <a:off x="457200" y="4524212"/>
            <a:ext cx="1932039" cy="431246"/>
          </a:xfrm>
        </p:spPr>
        <p:txBody>
          <a:bodyPr/>
          <a:lstStyle/>
          <a:p>
            <a:r>
              <a:rPr lang="en-US" sz="2200" dirty="0">
                <a:latin typeface="Consolas" panose="020B0609020204030204" pitchFamily="49" charset="0"/>
              </a:rPr>
              <a:t>private</a:t>
            </a:r>
            <a:r>
              <a:rPr lang="en-US" sz="2200" dirty="0"/>
              <a:t> </a:t>
            </a:r>
            <a:r>
              <a:rPr lang="en-US" sz="2200" dirty="0">
                <a:latin typeface="+mn-lt"/>
              </a:rPr>
              <a:t>in</a:t>
            </a:r>
          </a:p>
        </p:txBody>
      </p:sp>
      <p:graphicFrame>
        <p:nvGraphicFramePr>
          <p:cNvPr id="12" name="Object 2" descr="C sharp"/>
          <p:cNvGraphicFramePr>
            <a:graphicFrameLocks noGrp="1" noChangeAspect="1"/>
          </p:cNvGraphicFramePr>
          <p:nvPr>
            <p:ph sz="quarter" idx="13"/>
            <p:extLst>
              <p:ext uri="{D42A27DB-BD31-4B8C-83A1-F6EECF244321}">
                <p14:modId xmlns:p14="http://schemas.microsoft.com/office/powerpoint/2010/main" val="4020511527"/>
              </p:ext>
            </p:extLst>
          </p:nvPr>
        </p:nvGraphicFramePr>
        <p:xfrm>
          <a:off x="2241775" y="4606636"/>
          <a:ext cx="494679" cy="364282"/>
        </p:xfrm>
        <a:graphic>
          <a:graphicData uri="http://schemas.openxmlformats.org/presentationml/2006/ole">
            <mc:AlternateContent xmlns:mc="http://schemas.openxmlformats.org/markup-compatibility/2006">
              <mc:Choice xmlns:v="urn:schemas-microsoft-com:vml" Requires="v">
                <p:oleObj spid="_x0000_s4251" name="Equation" r:id="rId5" imgW="241200" imgH="177480" progId="Equation.DSMT4">
                  <p:embed/>
                </p:oleObj>
              </mc:Choice>
              <mc:Fallback>
                <p:oleObj name="Equation" r:id="rId5" imgW="241200" imgH="177480" progId="Equation.DSMT4">
                  <p:embed/>
                  <p:pic>
                    <p:nvPicPr>
                      <p:cNvPr id="10" name="Content Placeholder 8"/>
                      <p:cNvPicPr/>
                      <p:nvPr/>
                    </p:nvPicPr>
                    <p:blipFill>
                      <a:blip r:embed="rId6"/>
                      <a:stretch>
                        <a:fillRect/>
                      </a:stretch>
                    </p:blipFill>
                    <p:spPr>
                      <a:xfrm>
                        <a:off x="2241775" y="4606636"/>
                        <a:ext cx="494679" cy="364282"/>
                      </a:xfrm>
                      <a:prstGeom prst="rect">
                        <a:avLst/>
                      </a:prstGeom>
                    </p:spPr>
                  </p:pic>
                </p:oleObj>
              </mc:Fallback>
            </mc:AlternateContent>
          </a:graphicData>
        </a:graphic>
      </p:graphicFrame>
      <p:sp>
        <p:nvSpPr>
          <p:cNvPr id="5" name="Content Placeholder 4"/>
          <p:cNvSpPr>
            <a:spLocks noGrp="1"/>
          </p:cNvSpPr>
          <p:nvPr>
            <p:ph sz="quarter" idx="14"/>
          </p:nvPr>
        </p:nvSpPr>
        <p:spPr>
          <a:xfrm>
            <a:off x="457200" y="4524212"/>
            <a:ext cx="8232775" cy="1773349"/>
          </a:xfrm>
        </p:spPr>
        <p:txBody>
          <a:bodyPr/>
          <a:lstStyle/>
          <a:p>
            <a:pPr marL="265113" indent="1976438">
              <a:buNone/>
            </a:pPr>
            <a:r>
              <a:rPr lang="en-US" sz="2200" dirty="0">
                <a:latin typeface="+mn-lt"/>
              </a:rPr>
              <a:t>is represented in the U</a:t>
            </a:r>
            <a:r>
              <a:rPr lang="en-US" sz="100" dirty="0">
                <a:latin typeface="+mn-lt"/>
              </a:rPr>
              <a:t> </a:t>
            </a:r>
            <a:r>
              <a:rPr lang="en-US" sz="2200" dirty="0">
                <a:latin typeface="+mn-lt"/>
              </a:rPr>
              <a:t>M</a:t>
            </a:r>
            <a:r>
              <a:rPr lang="en-US" sz="100" dirty="0">
                <a:latin typeface="+mn-lt"/>
              </a:rPr>
              <a:t> </a:t>
            </a:r>
            <a:r>
              <a:rPr lang="en-US" sz="2200" dirty="0">
                <a:latin typeface="+mn-lt"/>
              </a:rPr>
              <a:t>L as a </a:t>
            </a:r>
            <a:r>
              <a:rPr lang="en-US" sz="2200" b="1" dirty="0">
                <a:latin typeface="+mn-lt"/>
              </a:rPr>
              <a:t>minus </a:t>
            </a:r>
            <a:r>
              <a:rPr lang="en-US" sz="2200" b="1" dirty="0" smtClean="0">
                <a:latin typeface="+mn-lt"/>
              </a:rPr>
              <a:t>sign (−) </a:t>
            </a:r>
            <a:r>
              <a:rPr lang="en-US" sz="2200" b="1" dirty="0">
                <a:latin typeface="+mn-lt"/>
              </a:rPr>
              <a:t>U</a:t>
            </a:r>
            <a:r>
              <a:rPr lang="en-US" sz="100" b="1" dirty="0">
                <a:latin typeface="+mn-lt"/>
              </a:rPr>
              <a:t> </a:t>
            </a:r>
            <a:r>
              <a:rPr lang="en-US" sz="2200" b="1" dirty="0">
                <a:latin typeface="+mn-lt"/>
              </a:rPr>
              <a:t>M</a:t>
            </a:r>
            <a:r>
              <a:rPr lang="en-US" sz="100" b="1" dirty="0">
                <a:latin typeface="+mn-lt"/>
              </a:rPr>
              <a:t> </a:t>
            </a:r>
            <a:r>
              <a:rPr lang="en-US" sz="2200" b="1" dirty="0">
                <a:latin typeface="+mn-lt"/>
              </a:rPr>
              <a:t>L access modifier</a:t>
            </a:r>
            <a:r>
              <a:rPr lang="en-US" sz="2200" dirty="0">
                <a:latin typeface="+mn-lt"/>
              </a:rPr>
              <a:t>.</a:t>
            </a:r>
          </a:p>
          <a:p>
            <a:r>
              <a:rPr lang="en-US" sz="2200" dirty="0">
                <a:latin typeface="+mn-lt"/>
              </a:rPr>
              <a:t>Following an attribute's name are a </a:t>
            </a:r>
            <a:r>
              <a:rPr lang="en-US" sz="2200" b="1" dirty="0">
                <a:latin typeface="+mn-lt"/>
              </a:rPr>
              <a:t>colon</a:t>
            </a:r>
            <a:r>
              <a:rPr lang="en-US" sz="2200" dirty="0">
                <a:latin typeface="+mn-lt"/>
              </a:rPr>
              <a:t> and the </a:t>
            </a:r>
            <a:r>
              <a:rPr lang="en-US" sz="2200" b="1" dirty="0">
                <a:latin typeface="+mn-lt"/>
              </a:rPr>
              <a:t>attribute type</a:t>
            </a:r>
            <a:r>
              <a:rPr lang="en-US" sz="2200" dirty="0" smtClean="0">
                <a:latin typeface="+mn-lt"/>
              </a:rPr>
              <a:t>.</a:t>
            </a:r>
            <a:endParaRPr lang="en-US" sz="2200" dirty="0">
              <a:latin typeface="+mn-lt"/>
            </a:endParaRPr>
          </a:p>
        </p:txBody>
      </p:sp>
    </p:spTree>
    <p:extLst>
      <p:ext uri="{BB962C8B-B14F-4D97-AF65-F5344CB8AC3E}">
        <p14:creationId xmlns:p14="http://schemas.microsoft.com/office/powerpoint/2010/main" val="33618538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4.3.7 </a:t>
            </a:r>
            <a:r>
              <a:rPr lang="en-US" dirty="0">
                <a:latin typeface="Consolas" panose="020B0609020204030204" pitchFamily="49" charset="0"/>
                <a:cs typeface="Times New Roman" panose="02020603050405020304" pitchFamily="18" charset="0"/>
              </a:rPr>
              <a:t>Account</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U</a:t>
            </a:r>
            <a:r>
              <a:rPr lang="en-US" sz="1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a:t>
            </a:r>
            <a:r>
              <a:rPr lang="en-US" sz="1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L </a:t>
            </a:r>
            <a:r>
              <a:rPr lang="en-US" dirty="0">
                <a:latin typeface="Times New Roman" panose="02020603050405020304" pitchFamily="18" charset="0"/>
                <a:cs typeface="Times New Roman" panose="02020603050405020304" pitchFamily="18" charset="0"/>
              </a:rPr>
              <a:t>Class </a:t>
            </a:r>
            <a:r>
              <a:rPr lang="en-US" dirty="0" smtClean="0">
                <a:latin typeface="Times New Roman" panose="02020603050405020304" pitchFamily="18" charset="0"/>
                <a:cs typeface="Times New Roman" panose="02020603050405020304" pitchFamily="18" charset="0"/>
              </a:rPr>
              <a:t>Diagram </a:t>
            </a:r>
            <a:r>
              <a:rPr lang="en-US" sz="2000" b="0" dirty="0" smtClean="0">
                <a:latin typeface="Times New Roman" panose="02020603050405020304" pitchFamily="18" charset="0"/>
                <a:cs typeface="Times New Roman" panose="02020603050405020304" pitchFamily="18" charset="0"/>
              </a:rPr>
              <a:t>(3 </a:t>
            </a:r>
            <a:r>
              <a:rPr lang="en-US" sz="2000" b="0" dirty="0">
                <a:latin typeface="Times New Roman" panose="02020603050405020304" pitchFamily="18" charset="0"/>
                <a:cs typeface="Times New Roman" panose="02020603050405020304" pitchFamily="18" charset="0"/>
              </a:rPr>
              <a:t>of 5)</a:t>
            </a:r>
          </a:p>
        </p:txBody>
      </p:sp>
      <p:sp>
        <p:nvSpPr>
          <p:cNvPr id="3" name="Text Placeholder 2"/>
          <p:cNvSpPr>
            <a:spLocks noGrp="1"/>
          </p:cNvSpPr>
          <p:nvPr>
            <p:ph type="body" idx="1"/>
          </p:nvPr>
        </p:nvSpPr>
        <p:spPr>
          <a:xfrm>
            <a:off x="457200" y="1600201"/>
            <a:ext cx="8229600" cy="1223560"/>
          </a:xfrm>
        </p:spPr>
        <p:txBody>
          <a:bodyPr/>
          <a:lstStyle/>
          <a:p>
            <a:r>
              <a:rPr lang="en-US" sz="2400" dirty="0">
                <a:latin typeface="+mn-lt"/>
              </a:rPr>
              <a:t>The bottom compartment contains the </a:t>
            </a:r>
            <a:r>
              <a:rPr lang="en-US" sz="2400" dirty="0" smtClean="0">
                <a:latin typeface="+mn-lt"/>
              </a:rPr>
              <a:t>class's </a:t>
            </a:r>
            <a:r>
              <a:rPr lang="en-US" sz="2400" b="1" dirty="0">
                <a:latin typeface="+mn-lt"/>
              </a:rPr>
              <a:t>operations</a:t>
            </a:r>
            <a:r>
              <a:rPr lang="en-US" sz="2400" dirty="0">
                <a:latin typeface="+mn-lt"/>
              </a:rPr>
              <a:t>, which correspond to the methods of the same names </a:t>
            </a:r>
            <a:r>
              <a:rPr lang="en-US" sz="2400" dirty="0" smtClean="0">
                <a:latin typeface="+mn-lt"/>
              </a:rPr>
              <a:t>in</a:t>
            </a:r>
          </a:p>
        </p:txBody>
      </p:sp>
      <p:graphicFrame>
        <p:nvGraphicFramePr>
          <p:cNvPr id="5" name="Object 1" descr="C sharp."/>
          <p:cNvGraphicFramePr>
            <a:graphicFrameLocks noChangeAspect="1"/>
          </p:cNvGraphicFramePr>
          <p:nvPr>
            <p:extLst>
              <p:ext uri="{D42A27DB-BD31-4B8C-83A1-F6EECF244321}">
                <p14:modId xmlns:p14="http://schemas.microsoft.com/office/powerpoint/2010/main" val="1495744169"/>
              </p:ext>
            </p:extLst>
          </p:nvPr>
        </p:nvGraphicFramePr>
        <p:xfrm>
          <a:off x="2908084" y="2452424"/>
          <a:ext cx="583967" cy="371337"/>
        </p:xfrm>
        <a:graphic>
          <a:graphicData uri="http://schemas.openxmlformats.org/presentationml/2006/ole">
            <mc:AlternateContent xmlns:mc="http://schemas.openxmlformats.org/markup-compatibility/2006">
              <mc:Choice xmlns:v="urn:schemas-microsoft-com:vml" Requires="v">
                <p:oleObj spid="_x0000_s5270" name="Equation" r:id="rId3" imgW="279360" imgH="177480" progId="Equation.DSMT4">
                  <p:embed/>
                </p:oleObj>
              </mc:Choice>
              <mc:Fallback>
                <p:oleObj name="Equation" r:id="rId3" imgW="279360" imgH="177480" progId="Equation.DSMT4">
                  <p:embed/>
                  <p:pic>
                    <p:nvPicPr>
                      <p:cNvPr id="10" name="Object 1"/>
                      <p:cNvPicPr/>
                      <p:nvPr/>
                    </p:nvPicPr>
                    <p:blipFill>
                      <a:blip r:embed="rId4"/>
                      <a:stretch>
                        <a:fillRect/>
                      </a:stretch>
                    </p:blipFill>
                    <p:spPr>
                      <a:xfrm>
                        <a:off x="2908084" y="2452424"/>
                        <a:ext cx="583967" cy="371337"/>
                      </a:xfrm>
                      <a:prstGeom prst="rect">
                        <a:avLst/>
                      </a:prstGeom>
                    </p:spPr>
                  </p:pic>
                </p:oleObj>
              </mc:Fallback>
            </mc:AlternateContent>
          </a:graphicData>
        </a:graphic>
      </p:graphicFrame>
      <p:sp>
        <p:nvSpPr>
          <p:cNvPr id="4" name="Text Placeholder 3"/>
          <p:cNvSpPr>
            <a:spLocks noGrp="1"/>
          </p:cNvSpPr>
          <p:nvPr>
            <p:ph type="body" idx="2"/>
          </p:nvPr>
        </p:nvSpPr>
        <p:spPr>
          <a:xfrm>
            <a:off x="457200" y="2890687"/>
            <a:ext cx="8229600" cy="2138516"/>
          </a:xfrm>
        </p:spPr>
        <p:txBody>
          <a:bodyPr/>
          <a:lstStyle/>
          <a:p>
            <a:r>
              <a:rPr lang="en-US" sz="2400" dirty="0">
                <a:latin typeface="+mn-lt"/>
              </a:rPr>
              <a:t>The U</a:t>
            </a:r>
            <a:r>
              <a:rPr lang="en-US" sz="100" dirty="0">
                <a:latin typeface="+mn-lt"/>
              </a:rPr>
              <a:t> </a:t>
            </a:r>
            <a:r>
              <a:rPr lang="en-US" sz="2400" dirty="0">
                <a:latin typeface="+mn-lt"/>
              </a:rPr>
              <a:t>M</a:t>
            </a:r>
            <a:r>
              <a:rPr lang="en-US" sz="100" dirty="0">
                <a:latin typeface="+mn-lt"/>
              </a:rPr>
              <a:t> </a:t>
            </a:r>
            <a:r>
              <a:rPr lang="en-US" sz="2400" dirty="0">
                <a:latin typeface="+mn-lt"/>
              </a:rPr>
              <a:t>L models operations by listing the operation name preceded by a U</a:t>
            </a:r>
            <a:r>
              <a:rPr lang="en-US" sz="100" dirty="0">
                <a:latin typeface="+mn-lt"/>
              </a:rPr>
              <a:t> </a:t>
            </a:r>
            <a:r>
              <a:rPr lang="en-US" sz="2400" dirty="0">
                <a:latin typeface="+mn-lt"/>
              </a:rPr>
              <a:t>M</a:t>
            </a:r>
            <a:r>
              <a:rPr lang="en-US" sz="100" dirty="0">
                <a:latin typeface="+mn-lt"/>
              </a:rPr>
              <a:t> </a:t>
            </a:r>
            <a:r>
              <a:rPr lang="en-US" sz="2400" dirty="0">
                <a:latin typeface="+mn-lt"/>
              </a:rPr>
              <a:t>L access modifier, for example, + SetName.</a:t>
            </a:r>
          </a:p>
          <a:p>
            <a:r>
              <a:rPr lang="en-US" sz="2400" dirty="0">
                <a:latin typeface="+mn-lt"/>
              </a:rPr>
              <a:t>This plus sign (+) indicates that SetName is a </a:t>
            </a:r>
            <a:r>
              <a:rPr lang="en-US" sz="2400" dirty="0">
                <a:latin typeface="Consolas" panose="020B0609020204030204" pitchFamily="49" charset="0"/>
              </a:rPr>
              <a:t>public</a:t>
            </a:r>
            <a:r>
              <a:rPr lang="en-US" sz="2400" dirty="0"/>
              <a:t> </a:t>
            </a:r>
            <a:r>
              <a:rPr lang="en-US" sz="2400" dirty="0">
                <a:latin typeface="+mn-lt"/>
              </a:rPr>
              <a:t>operation in the U</a:t>
            </a:r>
            <a:r>
              <a:rPr lang="en-US" sz="100" dirty="0">
                <a:latin typeface="+mn-lt"/>
              </a:rPr>
              <a:t> </a:t>
            </a:r>
            <a:r>
              <a:rPr lang="en-US" sz="2400" dirty="0">
                <a:latin typeface="+mn-lt"/>
              </a:rPr>
              <a:t>M</a:t>
            </a:r>
            <a:r>
              <a:rPr lang="en-US" sz="100" dirty="0">
                <a:latin typeface="+mn-lt"/>
              </a:rPr>
              <a:t> </a:t>
            </a:r>
            <a:r>
              <a:rPr lang="en-US" sz="2400" dirty="0">
                <a:latin typeface="+mn-lt"/>
              </a:rPr>
              <a:t>L (because it's a </a:t>
            </a:r>
            <a:r>
              <a:rPr lang="en-US" sz="2400" dirty="0">
                <a:latin typeface="Consolas" panose="020B0609020204030204" pitchFamily="49" charset="0"/>
              </a:rPr>
              <a:t>public</a:t>
            </a:r>
            <a:r>
              <a:rPr lang="en-US" sz="2400" dirty="0"/>
              <a:t> </a:t>
            </a:r>
            <a:r>
              <a:rPr lang="en-US" sz="2400" dirty="0">
                <a:latin typeface="+mn-lt"/>
              </a:rPr>
              <a:t>method </a:t>
            </a:r>
            <a:r>
              <a:rPr lang="en-US" sz="2400" dirty="0" smtClean="0">
                <a:latin typeface="+mn-lt"/>
              </a:rPr>
              <a:t>in</a:t>
            </a:r>
            <a:endParaRPr lang="en-US" sz="2400" dirty="0">
              <a:latin typeface="+mn-lt"/>
            </a:endParaRPr>
          </a:p>
        </p:txBody>
      </p:sp>
      <p:graphicFrame>
        <p:nvGraphicFramePr>
          <p:cNvPr id="6" name="Object 1" descr="C sharp right parenthesis."/>
          <p:cNvGraphicFramePr>
            <a:graphicFrameLocks noChangeAspect="1"/>
          </p:cNvGraphicFramePr>
          <p:nvPr>
            <p:extLst>
              <p:ext uri="{D42A27DB-BD31-4B8C-83A1-F6EECF244321}">
                <p14:modId xmlns:p14="http://schemas.microsoft.com/office/powerpoint/2010/main" val="46894011"/>
              </p:ext>
            </p:extLst>
          </p:nvPr>
        </p:nvGraphicFramePr>
        <p:xfrm>
          <a:off x="8235720" y="4664778"/>
          <a:ext cx="636696" cy="408669"/>
        </p:xfrm>
        <a:graphic>
          <a:graphicData uri="http://schemas.openxmlformats.org/presentationml/2006/ole">
            <mc:AlternateContent xmlns:mc="http://schemas.openxmlformats.org/markup-compatibility/2006">
              <mc:Choice xmlns:v="urn:schemas-microsoft-com:vml" Requires="v">
                <p:oleObj spid="_x0000_s5271" name="Equation" r:id="rId5" imgW="317160" imgH="203040" progId="Equation.DSMT4">
                  <p:embed/>
                </p:oleObj>
              </mc:Choice>
              <mc:Fallback>
                <p:oleObj name="Equation" r:id="rId5" imgW="317160" imgH="203040" progId="Equation.DSMT4">
                  <p:embed/>
                  <p:pic>
                    <p:nvPicPr>
                      <p:cNvPr id="5" name="Object 1"/>
                      <p:cNvPicPr/>
                      <p:nvPr/>
                    </p:nvPicPr>
                    <p:blipFill>
                      <a:blip r:embed="rId6"/>
                      <a:stretch>
                        <a:fillRect/>
                      </a:stretch>
                    </p:blipFill>
                    <p:spPr>
                      <a:xfrm>
                        <a:off x="8235720" y="4664778"/>
                        <a:ext cx="636696" cy="408669"/>
                      </a:xfrm>
                      <a:prstGeom prst="rect">
                        <a:avLst/>
                      </a:prstGeom>
                    </p:spPr>
                  </p:pic>
                </p:oleObj>
              </mc:Fallback>
            </mc:AlternateContent>
          </a:graphicData>
        </a:graphic>
      </p:graphicFrame>
    </p:spTree>
    <p:extLst>
      <p:ext uri="{BB962C8B-B14F-4D97-AF65-F5344CB8AC3E}">
        <p14:creationId xmlns:p14="http://schemas.microsoft.com/office/powerpoint/2010/main" val="18702947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r>
              <a:rPr lang="en-US" sz="2000" b="0" dirty="0" smtClean="0"/>
              <a:t>(1 of 4)</a:t>
            </a:r>
            <a:endParaRPr lang="en-US" sz="2000" b="0" dirty="0"/>
          </a:p>
        </p:txBody>
      </p:sp>
      <p:sp>
        <p:nvSpPr>
          <p:cNvPr id="3" name="Text Placeholder 2"/>
          <p:cNvSpPr>
            <a:spLocks noGrp="1"/>
          </p:cNvSpPr>
          <p:nvPr>
            <p:ph type="body" idx="1"/>
          </p:nvPr>
        </p:nvSpPr>
        <p:spPr/>
        <p:txBody>
          <a:bodyPr/>
          <a:lstStyle/>
          <a:p>
            <a:pPr marL="0" indent="0">
              <a:buNone/>
            </a:pPr>
            <a:r>
              <a:rPr lang="en-US" sz="2400" b="1" dirty="0">
                <a:solidFill>
                  <a:schemeClr val="tx2"/>
                </a:solidFill>
                <a:latin typeface="+mn-lt"/>
              </a:rPr>
              <a:t>4.1</a:t>
            </a:r>
            <a:r>
              <a:rPr lang="en-US" sz="2400" dirty="0">
                <a:latin typeface="+mn-lt"/>
              </a:rPr>
              <a:t> Introduction</a:t>
            </a:r>
          </a:p>
          <a:p>
            <a:pPr marL="0" indent="0">
              <a:buNone/>
            </a:pPr>
            <a:r>
              <a:rPr lang="en-US" sz="2400" b="1" dirty="0">
                <a:solidFill>
                  <a:schemeClr val="tx2"/>
                </a:solidFill>
                <a:latin typeface="+mn-lt"/>
              </a:rPr>
              <a:t>4.2</a:t>
            </a:r>
            <a:r>
              <a:rPr lang="en-US" sz="2400" dirty="0">
                <a:latin typeface="+mn-lt"/>
              </a:rPr>
              <a:t> Test-Driving an </a:t>
            </a:r>
            <a:r>
              <a:rPr lang="en-US" sz="2400" b="1" dirty="0">
                <a:latin typeface="Consolas" panose="020B0609020204030204" pitchFamily="49" charset="0"/>
              </a:rPr>
              <a:t>Account</a:t>
            </a:r>
            <a:r>
              <a:rPr lang="en-US" sz="2400" dirty="0">
                <a:latin typeface="+mn-lt"/>
              </a:rPr>
              <a:t> Class</a:t>
            </a:r>
          </a:p>
          <a:p>
            <a:pPr marL="487350" lvl="1" indent="0">
              <a:buNone/>
            </a:pPr>
            <a:r>
              <a:rPr lang="en-US" sz="2400" dirty="0">
                <a:solidFill>
                  <a:schemeClr val="tx2"/>
                </a:solidFill>
                <a:latin typeface="+mn-lt"/>
              </a:rPr>
              <a:t>4.2.1</a:t>
            </a:r>
            <a:r>
              <a:rPr lang="en-US" sz="2400" dirty="0">
                <a:latin typeface="+mn-lt"/>
              </a:rPr>
              <a:t> Instantiating an Object—Keyword </a:t>
            </a:r>
            <a:r>
              <a:rPr lang="en-US" sz="2400" dirty="0">
                <a:latin typeface="Consolas" panose="020B0609020204030204" pitchFamily="49" charset="0"/>
              </a:rPr>
              <a:t>new</a:t>
            </a:r>
          </a:p>
          <a:p>
            <a:pPr marL="487350" lvl="1" indent="0">
              <a:buNone/>
            </a:pPr>
            <a:r>
              <a:rPr lang="en-US" sz="2400" dirty="0">
                <a:solidFill>
                  <a:schemeClr val="tx2"/>
                </a:solidFill>
                <a:latin typeface="+mn-lt"/>
              </a:rPr>
              <a:t>4.2.2</a:t>
            </a:r>
            <a:r>
              <a:rPr lang="en-US" sz="2400" dirty="0">
                <a:latin typeface="+mn-lt"/>
              </a:rPr>
              <a:t> Calling Class </a:t>
            </a:r>
            <a:r>
              <a:rPr lang="en-US" sz="2400" dirty="0" smtClean="0">
                <a:latin typeface="Consolas" panose="020B0609020204030204" pitchFamily="49" charset="0"/>
              </a:rPr>
              <a:t>Account's </a:t>
            </a:r>
            <a:r>
              <a:rPr lang="en-US" sz="2400" dirty="0">
                <a:latin typeface="Consolas" panose="020B0609020204030204" pitchFamily="49" charset="0"/>
              </a:rPr>
              <a:t>GetName </a:t>
            </a:r>
            <a:r>
              <a:rPr lang="en-US" sz="2400" dirty="0">
                <a:latin typeface="+mn-lt"/>
              </a:rPr>
              <a:t>Method</a:t>
            </a:r>
          </a:p>
          <a:p>
            <a:pPr marL="487350" lvl="1" indent="0">
              <a:buNone/>
            </a:pPr>
            <a:r>
              <a:rPr lang="en-US" sz="2400" dirty="0">
                <a:solidFill>
                  <a:schemeClr val="tx2"/>
                </a:solidFill>
                <a:latin typeface="+mn-lt"/>
              </a:rPr>
              <a:t>4.2.3</a:t>
            </a:r>
            <a:r>
              <a:rPr lang="en-US" sz="2400" dirty="0">
                <a:latin typeface="+mn-lt"/>
              </a:rPr>
              <a:t> Inputting a Name from the User</a:t>
            </a:r>
          </a:p>
          <a:p>
            <a:pPr marL="487350" lvl="1" indent="0">
              <a:buNone/>
            </a:pPr>
            <a:r>
              <a:rPr lang="en-US" sz="2400" dirty="0">
                <a:solidFill>
                  <a:schemeClr val="tx2"/>
                </a:solidFill>
                <a:latin typeface="+mn-lt"/>
              </a:rPr>
              <a:t>4.2.4</a:t>
            </a:r>
            <a:r>
              <a:rPr lang="en-US" sz="2400" dirty="0">
                <a:latin typeface="+mn-lt"/>
              </a:rPr>
              <a:t> Calling Class </a:t>
            </a:r>
            <a:r>
              <a:rPr lang="en-US" sz="2400" dirty="0" smtClean="0">
                <a:latin typeface="Consolas" panose="020B0609020204030204" pitchFamily="49" charset="0"/>
              </a:rPr>
              <a:t>Account's SetName </a:t>
            </a:r>
            <a:r>
              <a:rPr lang="en-US" sz="2400" dirty="0" smtClean="0">
                <a:latin typeface="+mn-lt"/>
              </a:rPr>
              <a:t>Method</a:t>
            </a:r>
          </a:p>
          <a:p>
            <a:pPr marL="0" lvl="1" indent="0">
              <a:buNone/>
            </a:pPr>
            <a:r>
              <a:rPr lang="en-US" sz="2400" b="1" dirty="0">
                <a:solidFill>
                  <a:schemeClr val="tx2"/>
                </a:solidFill>
                <a:latin typeface="+mn-lt"/>
              </a:rPr>
              <a:t>4.3</a:t>
            </a:r>
            <a:r>
              <a:rPr lang="en-US" sz="2400" dirty="0">
                <a:latin typeface="+mn-lt"/>
              </a:rPr>
              <a:t> </a:t>
            </a:r>
            <a:r>
              <a:rPr lang="en-US" sz="2400" b="1" dirty="0">
                <a:latin typeface="Consolas" panose="020B0609020204030204" pitchFamily="49" charset="0"/>
              </a:rPr>
              <a:t>Account</a:t>
            </a:r>
            <a:r>
              <a:rPr lang="en-US" sz="2400" dirty="0">
                <a:latin typeface="+mn-lt"/>
              </a:rPr>
              <a:t> Class with an Instance Variable and Set and Get </a:t>
            </a:r>
            <a:r>
              <a:rPr lang="en-US" sz="2400" dirty="0" smtClean="0">
                <a:latin typeface="+mn-lt"/>
              </a:rPr>
              <a:t>Methods</a:t>
            </a:r>
          </a:p>
          <a:p>
            <a:pPr marL="400050" lvl="2" indent="0">
              <a:buNone/>
            </a:pPr>
            <a:r>
              <a:rPr lang="en-US" sz="2400" dirty="0">
                <a:solidFill>
                  <a:schemeClr val="tx2"/>
                </a:solidFill>
                <a:latin typeface="+mn-lt"/>
              </a:rPr>
              <a:t>4.3.1</a:t>
            </a:r>
            <a:r>
              <a:rPr lang="en-US" sz="2400" dirty="0">
                <a:latin typeface="+mn-lt"/>
              </a:rPr>
              <a:t> </a:t>
            </a:r>
            <a:r>
              <a:rPr lang="en-US" sz="2400" dirty="0">
                <a:latin typeface="Consolas" panose="020B0609020204030204" pitchFamily="49" charset="0"/>
              </a:rPr>
              <a:t>Account</a:t>
            </a:r>
            <a:r>
              <a:rPr lang="en-US" sz="2400" dirty="0">
                <a:latin typeface="+mn-lt"/>
              </a:rPr>
              <a:t> Class Declaration</a:t>
            </a:r>
          </a:p>
          <a:p>
            <a:pPr marL="400050" lvl="2" indent="0">
              <a:buNone/>
            </a:pPr>
            <a:r>
              <a:rPr lang="en-US" sz="2400" dirty="0">
                <a:solidFill>
                  <a:schemeClr val="tx2"/>
                </a:solidFill>
                <a:latin typeface="+mn-lt"/>
              </a:rPr>
              <a:t>4.3.2</a:t>
            </a:r>
            <a:r>
              <a:rPr lang="en-US" sz="2400" dirty="0">
                <a:latin typeface="+mn-lt"/>
              </a:rPr>
              <a:t> Keyword </a:t>
            </a:r>
            <a:r>
              <a:rPr lang="en-US" sz="2400" dirty="0">
                <a:latin typeface="Consolas" panose="020B0609020204030204" pitchFamily="49" charset="0"/>
              </a:rPr>
              <a:t>class</a:t>
            </a:r>
            <a:r>
              <a:rPr lang="en-US" sz="2400" dirty="0">
                <a:latin typeface="+mn-lt"/>
              </a:rPr>
              <a:t> and the Class Body</a:t>
            </a:r>
          </a:p>
        </p:txBody>
      </p:sp>
    </p:spTree>
    <p:extLst>
      <p:ext uri="{BB962C8B-B14F-4D97-AF65-F5344CB8AC3E}">
        <p14:creationId xmlns:p14="http://schemas.microsoft.com/office/powerpoint/2010/main" val="16020736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4.3.7 </a:t>
            </a:r>
            <a:r>
              <a:rPr lang="en-US" dirty="0">
                <a:latin typeface="Consolas" panose="020B0609020204030204" pitchFamily="49" charset="0"/>
                <a:cs typeface="Times New Roman" panose="02020603050405020304" pitchFamily="18" charset="0"/>
              </a:rPr>
              <a:t>Account</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U</a:t>
            </a:r>
            <a:r>
              <a:rPr lang="en-US" sz="1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a:t>
            </a:r>
            <a:r>
              <a:rPr lang="en-US" sz="1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L Class Diagram </a:t>
            </a:r>
            <a:r>
              <a:rPr lang="en-US" sz="2000" b="0" dirty="0" smtClean="0">
                <a:latin typeface="Times New Roman" panose="02020603050405020304" pitchFamily="18" charset="0"/>
                <a:cs typeface="Times New Roman" panose="02020603050405020304" pitchFamily="18" charset="0"/>
              </a:rPr>
              <a:t>(4 of 5)</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2042651"/>
          </a:xfrm>
        </p:spPr>
        <p:txBody>
          <a:bodyPr/>
          <a:lstStyle/>
          <a:p>
            <a:r>
              <a:rPr lang="en-US" sz="2400" dirty="0">
                <a:latin typeface="+mn-lt"/>
              </a:rPr>
              <a:t>The </a:t>
            </a:r>
            <a:r>
              <a:rPr lang="en-US" sz="2400" dirty="0" smtClean="0">
                <a:latin typeface="+mn-lt"/>
              </a:rPr>
              <a:t>U</a:t>
            </a:r>
            <a:r>
              <a:rPr lang="en-US" sz="100" dirty="0" smtClean="0">
                <a:latin typeface="+mn-lt"/>
              </a:rPr>
              <a:t> </a:t>
            </a:r>
            <a:r>
              <a:rPr lang="en-US" sz="2400" dirty="0" smtClean="0">
                <a:latin typeface="+mn-lt"/>
              </a:rPr>
              <a:t>M</a:t>
            </a:r>
            <a:r>
              <a:rPr lang="en-US" sz="100" dirty="0" smtClean="0">
                <a:latin typeface="+mn-lt"/>
              </a:rPr>
              <a:t> </a:t>
            </a:r>
            <a:r>
              <a:rPr lang="en-US" sz="2400" dirty="0" smtClean="0">
                <a:latin typeface="+mn-lt"/>
              </a:rPr>
              <a:t>L </a:t>
            </a:r>
            <a:r>
              <a:rPr lang="en-US" sz="2400" dirty="0">
                <a:latin typeface="+mn-lt"/>
              </a:rPr>
              <a:t>indicates an </a:t>
            </a:r>
            <a:r>
              <a:rPr lang="en-US" sz="2400" dirty="0" smtClean="0">
                <a:latin typeface="+mn-lt"/>
              </a:rPr>
              <a:t>operation's </a:t>
            </a:r>
            <a:r>
              <a:rPr lang="en-US" sz="2400" dirty="0">
                <a:latin typeface="+mn-lt"/>
              </a:rPr>
              <a:t>return type by placing a colon and the return type </a:t>
            </a:r>
            <a:r>
              <a:rPr lang="en-US" sz="2400" b="1" dirty="0">
                <a:latin typeface="+mn-lt"/>
              </a:rPr>
              <a:t>after</a:t>
            </a:r>
            <a:r>
              <a:rPr lang="en-US" sz="2400" dirty="0">
                <a:latin typeface="+mn-lt"/>
              </a:rPr>
              <a:t> the parentheses following the operation name</a:t>
            </a:r>
            <a:r>
              <a:rPr lang="en-US" sz="2400" dirty="0" smtClean="0">
                <a:latin typeface="+mn-lt"/>
              </a:rPr>
              <a:t>.</a:t>
            </a:r>
            <a:endParaRPr lang="en-US" sz="2400" dirty="0">
              <a:latin typeface="+mn-lt"/>
            </a:endParaRPr>
          </a:p>
          <a:p>
            <a:r>
              <a:rPr lang="en-US" sz="2400" dirty="0">
                <a:latin typeface="+mn-lt"/>
              </a:rPr>
              <a:t>Method SetName does not return a value (because it returns void </a:t>
            </a:r>
            <a:r>
              <a:rPr lang="en-US" sz="2400" dirty="0" smtClean="0">
                <a:latin typeface="+mn-lt"/>
              </a:rPr>
              <a:t>in</a:t>
            </a:r>
            <a:endParaRPr lang="en-US" sz="2400" dirty="0">
              <a:latin typeface="+mn-lt"/>
            </a:endParaRPr>
          </a:p>
        </p:txBody>
      </p:sp>
      <p:graphicFrame>
        <p:nvGraphicFramePr>
          <p:cNvPr id="9" name="Object 1" descr="C sharp right parenthesis,"/>
          <p:cNvGraphicFramePr>
            <a:graphicFrameLocks noChangeAspect="1"/>
          </p:cNvGraphicFramePr>
          <p:nvPr>
            <p:extLst>
              <p:ext uri="{D42A27DB-BD31-4B8C-83A1-F6EECF244321}">
                <p14:modId xmlns:p14="http://schemas.microsoft.com/office/powerpoint/2010/main" val="2522774869"/>
              </p:ext>
            </p:extLst>
          </p:nvPr>
        </p:nvGraphicFramePr>
        <p:xfrm>
          <a:off x="2787148" y="3357808"/>
          <a:ext cx="654846" cy="420643"/>
        </p:xfrm>
        <a:graphic>
          <a:graphicData uri="http://schemas.openxmlformats.org/presentationml/2006/ole">
            <mc:AlternateContent xmlns:mc="http://schemas.openxmlformats.org/markup-compatibility/2006">
              <mc:Choice xmlns:v="urn:schemas-microsoft-com:vml" Requires="v">
                <p:oleObj spid="_x0000_s6359" name="Equation" r:id="rId3" imgW="317160" imgH="203040" progId="Equation.DSMT4">
                  <p:embed/>
                </p:oleObj>
              </mc:Choice>
              <mc:Fallback>
                <p:oleObj name="Equation" r:id="rId3" imgW="317160" imgH="203040" progId="Equation.DSMT4">
                  <p:embed/>
                  <p:pic>
                    <p:nvPicPr>
                      <p:cNvPr id="6" name="Object 1"/>
                      <p:cNvPicPr/>
                      <p:nvPr/>
                    </p:nvPicPr>
                    <p:blipFill>
                      <a:blip r:embed="rId4"/>
                      <a:stretch>
                        <a:fillRect/>
                      </a:stretch>
                    </p:blipFill>
                    <p:spPr>
                      <a:xfrm>
                        <a:off x="2787148" y="3357808"/>
                        <a:ext cx="654846" cy="420643"/>
                      </a:xfrm>
                      <a:prstGeom prst="rect">
                        <a:avLst/>
                      </a:prstGeom>
                    </p:spPr>
                  </p:pic>
                </p:oleObj>
              </mc:Fallback>
            </mc:AlternateContent>
          </a:graphicData>
        </a:graphic>
      </p:graphicFrame>
      <p:sp>
        <p:nvSpPr>
          <p:cNvPr id="4" name="Content Placeholder 3"/>
          <p:cNvSpPr>
            <a:spLocks noGrp="1"/>
          </p:cNvSpPr>
          <p:nvPr>
            <p:ph sz="quarter" idx="13"/>
          </p:nvPr>
        </p:nvSpPr>
        <p:spPr>
          <a:xfrm>
            <a:off x="457200" y="3249366"/>
            <a:ext cx="8229600" cy="1781901"/>
          </a:xfrm>
        </p:spPr>
        <p:txBody>
          <a:bodyPr/>
          <a:lstStyle/>
          <a:p>
            <a:pPr marL="265113" indent="2698750">
              <a:buNone/>
            </a:pPr>
            <a:r>
              <a:rPr lang="en-US" sz="2400" dirty="0">
                <a:latin typeface="+mn-lt"/>
              </a:rPr>
              <a:t>so the U</a:t>
            </a:r>
            <a:r>
              <a:rPr lang="en-US" sz="100" dirty="0">
                <a:latin typeface="+mn-lt"/>
              </a:rPr>
              <a:t> </a:t>
            </a:r>
            <a:r>
              <a:rPr lang="en-US" sz="2400" dirty="0">
                <a:latin typeface="+mn-lt"/>
              </a:rPr>
              <a:t>M</a:t>
            </a:r>
            <a:r>
              <a:rPr lang="en-US" sz="100" dirty="0">
                <a:latin typeface="+mn-lt"/>
              </a:rPr>
              <a:t> </a:t>
            </a:r>
            <a:r>
              <a:rPr lang="en-US" sz="2400" dirty="0">
                <a:latin typeface="+mn-lt"/>
              </a:rPr>
              <a:t>L class diagram does not specify a return type after the parentheses of this operation.</a:t>
            </a:r>
          </a:p>
          <a:p>
            <a:r>
              <a:rPr lang="en-US" sz="2400" dirty="0">
                <a:latin typeface="+mn-lt"/>
              </a:rPr>
              <a:t>The U</a:t>
            </a:r>
            <a:r>
              <a:rPr lang="en-US" sz="100" dirty="0">
                <a:latin typeface="+mn-lt"/>
              </a:rPr>
              <a:t> </a:t>
            </a:r>
            <a:r>
              <a:rPr lang="en-US" sz="2400" dirty="0">
                <a:latin typeface="+mn-lt"/>
              </a:rPr>
              <a:t>M</a:t>
            </a:r>
            <a:r>
              <a:rPr lang="en-US" sz="100" dirty="0">
                <a:latin typeface="+mn-lt"/>
              </a:rPr>
              <a:t> </a:t>
            </a:r>
            <a:r>
              <a:rPr lang="en-US" sz="2400" dirty="0">
                <a:latin typeface="+mn-lt"/>
              </a:rPr>
              <a:t>L has its own data types similar to those </a:t>
            </a:r>
            <a:r>
              <a:rPr lang="en-US" sz="2400" dirty="0" smtClean="0">
                <a:latin typeface="+mn-lt"/>
              </a:rPr>
              <a:t>of</a:t>
            </a:r>
            <a:endParaRPr lang="en-US" sz="2400" dirty="0">
              <a:latin typeface="+mn-lt"/>
            </a:endParaRPr>
          </a:p>
        </p:txBody>
      </p:sp>
      <p:graphicFrame>
        <p:nvGraphicFramePr>
          <p:cNvPr id="10" name="Object 1" descr="C sharp"/>
          <p:cNvGraphicFramePr>
            <a:graphicFrameLocks noChangeAspect="1"/>
          </p:cNvGraphicFramePr>
          <p:nvPr>
            <p:extLst>
              <p:ext uri="{D42A27DB-BD31-4B8C-83A1-F6EECF244321}">
                <p14:modId xmlns:p14="http://schemas.microsoft.com/office/powerpoint/2010/main" val="64783633"/>
              </p:ext>
            </p:extLst>
          </p:nvPr>
        </p:nvGraphicFramePr>
        <p:xfrm>
          <a:off x="7677462" y="4657780"/>
          <a:ext cx="487875" cy="360997"/>
        </p:xfrm>
        <a:graphic>
          <a:graphicData uri="http://schemas.openxmlformats.org/presentationml/2006/ole">
            <mc:AlternateContent xmlns:mc="http://schemas.openxmlformats.org/markup-compatibility/2006">
              <mc:Choice xmlns:v="urn:schemas-microsoft-com:vml" Requires="v">
                <p:oleObj spid="_x0000_s6360" name="Equation" r:id="rId5" imgW="241200" imgH="177480" progId="Equation.DSMT4">
                  <p:embed/>
                </p:oleObj>
              </mc:Choice>
              <mc:Fallback>
                <p:oleObj name="Equation" r:id="rId5" imgW="241200" imgH="177480" progId="Equation.DSMT4">
                  <p:embed/>
                  <p:pic>
                    <p:nvPicPr>
                      <p:cNvPr id="9" name="Object 1"/>
                      <p:cNvPicPr/>
                      <p:nvPr/>
                    </p:nvPicPr>
                    <p:blipFill>
                      <a:blip r:embed="rId6"/>
                      <a:stretch>
                        <a:fillRect/>
                      </a:stretch>
                    </p:blipFill>
                    <p:spPr>
                      <a:xfrm>
                        <a:off x="7677462" y="4657780"/>
                        <a:ext cx="487875" cy="360997"/>
                      </a:xfrm>
                      <a:prstGeom prst="rect">
                        <a:avLst/>
                      </a:prstGeom>
                    </p:spPr>
                  </p:pic>
                </p:oleObj>
              </mc:Fallback>
            </mc:AlternateContent>
          </a:graphicData>
        </a:graphic>
      </p:graphicFrame>
      <p:sp>
        <p:nvSpPr>
          <p:cNvPr id="5" name="Content Placeholder 4"/>
          <p:cNvSpPr>
            <a:spLocks noGrp="1"/>
          </p:cNvSpPr>
          <p:nvPr>
            <p:ph sz="quarter" idx="14"/>
          </p:nvPr>
        </p:nvSpPr>
        <p:spPr>
          <a:xfrm>
            <a:off x="457200" y="5031268"/>
            <a:ext cx="4173794" cy="469880"/>
          </a:xfrm>
        </p:spPr>
        <p:txBody>
          <a:bodyPr/>
          <a:lstStyle/>
          <a:p>
            <a:pPr marL="0" indent="265113">
              <a:buNone/>
            </a:pPr>
            <a:r>
              <a:rPr lang="en-US" sz="2400" dirty="0" smtClean="0">
                <a:latin typeface="+mn-lt"/>
              </a:rPr>
              <a:t>— for </a:t>
            </a:r>
            <a:r>
              <a:rPr lang="en-US" sz="2400" dirty="0">
                <a:latin typeface="+mn-lt"/>
              </a:rPr>
              <a:t>simplicity, we use the</a:t>
            </a:r>
          </a:p>
        </p:txBody>
      </p:sp>
      <p:graphicFrame>
        <p:nvGraphicFramePr>
          <p:cNvPr id="11" name="Object 1" descr="C sharp types."/>
          <p:cNvGraphicFramePr>
            <a:graphicFrameLocks noChangeAspect="1"/>
          </p:cNvGraphicFramePr>
          <p:nvPr>
            <p:extLst>
              <p:ext uri="{D42A27DB-BD31-4B8C-83A1-F6EECF244321}">
                <p14:modId xmlns:p14="http://schemas.microsoft.com/office/powerpoint/2010/main" val="983833595"/>
              </p:ext>
            </p:extLst>
          </p:nvPr>
        </p:nvGraphicFramePr>
        <p:xfrm>
          <a:off x="4568795" y="5132534"/>
          <a:ext cx="1294865" cy="393776"/>
        </p:xfrm>
        <a:graphic>
          <a:graphicData uri="http://schemas.openxmlformats.org/presentationml/2006/ole">
            <mc:AlternateContent xmlns:mc="http://schemas.openxmlformats.org/markup-compatibility/2006">
              <mc:Choice xmlns:v="urn:schemas-microsoft-com:vml" Requires="v">
                <p:oleObj spid="_x0000_s6361" name="Equation" r:id="rId7" imgW="672840" imgH="203040" progId="Equation.DSMT4">
                  <p:embed/>
                </p:oleObj>
              </mc:Choice>
              <mc:Fallback>
                <p:oleObj name="Equation" r:id="rId7" imgW="672840" imgH="203040" progId="Equation.DSMT4">
                  <p:embed/>
                  <p:pic>
                    <p:nvPicPr>
                      <p:cNvPr id="10" name="Object 1"/>
                      <p:cNvPicPr/>
                      <p:nvPr/>
                    </p:nvPicPr>
                    <p:blipFill>
                      <a:blip r:embed="rId8"/>
                      <a:stretch>
                        <a:fillRect/>
                      </a:stretch>
                    </p:blipFill>
                    <p:spPr>
                      <a:xfrm>
                        <a:off x="4568795" y="5132534"/>
                        <a:ext cx="1294865" cy="393776"/>
                      </a:xfrm>
                      <a:prstGeom prst="rect">
                        <a:avLst/>
                      </a:prstGeom>
                    </p:spPr>
                  </p:pic>
                </p:oleObj>
              </mc:Fallback>
            </mc:AlternateContent>
          </a:graphicData>
        </a:graphic>
      </p:graphicFrame>
    </p:spTree>
    <p:extLst>
      <p:ext uri="{BB962C8B-B14F-4D97-AF65-F5344CB8AC3E}">
        <p14:creationId xmlns:p14="http://schemas.microsoft.com/office/powerpoint/2010/main" val="30777729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4.3.7 </a:t>
            </a:r>
            <a:r>
              <a:rPr lang="en-US" dirty="0">
                <a:latin typeface="Consolas" panose="020B0609020204030204" pitchFamily="49" charset="0"/>
                <a:cs typeface="Times New Roman" panose="02020603050405020304" pitchFamily="18" charset="0"/>
              </a:rPr>
              <a:t>Account</a:t>
            </a:r>
            <a:r>
              <a:rPr lang="en-US" dirty="0">
                <a:latin typeface="Times New Roman" panose="02020603050405020304" pitchFamily="18" charset="0"/>
                <a:cs typeface="Times New Roman" panose="02020603050405020304" pitchFamily="18" charset="0"/>
              </a:rPr>
              <a:t> U</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L Class </a:t>
            </a:r>
            <a:r>
              <a:rPr lang="en-US" dirty="0" smtClean="0">
                <a:latin typeface="Times New Roman" panose="02020603050405020304" pitchFamily="18" charset="0"/>
                <a:cs typeface="Times New Roman" panose="02020603050405020304" pitchFamily="18" charset="0"/>
              </a:rPr>
              <a:t>Diagram </a:t>
            </a:r>
            <a:r>
              <a:rPr lang="en-US" sz="2000" b="0" dirty="0" smtClean="0">
                <a:latin typeface="Times New Roman" panose="02020603050405020304" pitchFamily="18" charset="0"/>
                <a:cs typeface="Times New Roman" panose="02020603050405020304" pitchFamily="18" charset="0"/>
              </a:rPr>
              <a:t>(5 of 5)</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sz="2400" dirty="0">
                <a:latin typeface="+mn-lt"/>
              </a:rPr>
              <a:t>The </a:t>
            </a:r>
            <a:r>
              <a:rPr lang="en-US" sz="2400" dirty="0" smtClean="0">
                <a:latin typeface="+mn-lt"/>
              </a:rPr>
              <a:t>U</a:t>
            </a:r>
            <a:r>
              <a:rPr lang="en-US" sz="100" dirty="0" smtClean="0">
                <a:latin typeface="+mn-lt"/>
              </a:rPr>
              <a:t> </a:t>
            </a:r>
            <a:r>
              <a:rPr lang="en-US" sz="2400" dirty="0" smtClean="0">
                <a:latin typeface="+mn-lt"/>
              </a:rPr>
              <a:t>M</a:t>
            </a:r>
            <a:r>
              <a:rPr lang="en-US" sz="100" dirty="0" smtClean="0">
                <a:latin typeface="+mn-lt"/>
              </a:rPr>
              <a:t> </a:t>
            </a:r>
            <a:r>
              <a:rPr lang="en-US" sz="2400" dirty="0" smtClean="0">
                <a:latin typeface="+mn-lt"/>
              </a:rPr>
              <a:t>L </a:t>
            </a:r>
            <a:r>
              <a:rPr lang="en-US" sz="2400" dirty="0">
                <a:latin typeface="+mn-lt"/>
              </a:rPr>
              <a:t>models a parameter by listing the parameter name, followed by a colon and the parameter type in the parentheses after the operation name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3236508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rogram code. The u m l class diagram contains three compartments. The first compartment contains the name, account in bold face and it is centered. The middle compartment contains, minus name, colon, string. The third compartment contains + set name, left parenthesis, account name, colon, string, right parenthesis and + get name, left parenthesis, right parenthesis, colon, string."/>
          <p:cNvSpPr>
            <a:spLocks noGrp="1"/>
          </p:cNvSpPr>
          <p:nvPr>
            <p:ph type="title"/>
          </p:nvPr>
        </p:nvSpPr>
        <p:spPr/>
        <p:txBody>
          <a:bodyPr anchor="b"/>
          <a:lstStyle/>
          <a:p>
            <a:r>
              <a:rPr lang="en-US" dirty="0"/>
              <a:t>Figure 4.3 U</a:t>
            </a:r>
            <a:r>
              <a:rPr lang="en-US" sz="100" dirty="0"/>
              <a:t> </a:t>
            </a:r>
            <a:r>
              <a:rPr lang="en-US" dirty="0"/>
              <a:t>M</a:t>
            </a:r>
            <a:r>
              <a:rPr lang="en-US" sz="100" dirty="0"/>
              <a:t> </a:t>
            </a:r>
            <a:r>
              <a:rPr lang="en-US" dirty="0"/>
              <a:t>L class diagram for class </a:t>
            </a:r>
            <a:r>
              <a:rPr lang="en-US" dirty="0">
                <a:latin typeface="Consolas" panose="020B0609020204030204" pitchFamily="49" charset="0"/>
              </a:rPr>
              <a:t>Account</a:t>
            </a:r>
            <a:r>
              <a:rPr lang="en-US" dirty="0"/>
              <a:t> of </a:t>
            </a:r>
            <a:r>
              <a:rPr lang="en-US" dirty="0" smtClean="0"/>
              <a:t>Figure 4.2</a:t>
            </a:r>
            <a:endParaRPr lang="en-US" dirty="0"/>
          </a:p>
        </p:txBody>
      </p:sp>
      <p:pic>
        <p:nvPicPr>
          <p:cNvPr id="4" name="Picture 3" descr="Program code. The u m l class diagram contains three compartments. The first compartment contains the name, account in bold face and it is centered. The middle compartment contains, minus name, colon, string. The third compartment contains + set name, left parenthesis, account name, colon, string, right parenthesis and + get name, left parenthesis, right parenthesis, colon, str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758" y="1867207"/>
            <a:ext cx="8104485" cy="2061710"/>
          </a:xfrm>
          <a:prstGeom prst="rect">
            <a:avLst/>
          </a:prstGeom>
        </p:spPr>
      </p:pic>
    </p:spTree>
    <p:extLst>
      <p:ext uri="{BB962C8B-B14F-4D97-AF65-F5344CB8AC3E}">
        <p14:creationId xmlns:p14="http://schemas.microsoft.com/office/powerpoint/2010/main" val="21206909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4.4 Creating, Compiling and Running a </a:t>
            </a:r>
            <a:r>
              <a:rPr lang="en-US" dirty="0" smtClean="0"/>
              <a:t>Visual </a:t>
            </a:r>
            <a:r>
              <a:rPr lang="en-US" sz="1200" dirty="0" smtClean="0">
                <a:solidFill>
                  <a:schemeClr val="bg1"/>
                </a:solidFill>
              </a:rPr>
              <a:t>C sharp</a:t>
            </a:r>
            <a:r>
              <a:rPr lang="en-US" dirty="0"/>
              <a:t> </a:t>
            </a:r>
            <a:r>
              <a:rPr lang="en-US" dirty="0" smtClean="0"/>
              <a:t>Project </a:t>
            </a:r>
            <a:r>
              <a:rPr lang="en-US" dirty="0"/>
              <a:t>with Two Classes</a:t>
            </a:r>
          </a:p>
        </p:txBody>
      </p:sp>
      <p:graphicFrame>
        <p:nvGraphicFramePr>
          <p:cNvPr id="4" name="Object 1"/>
          <p:cNvGraphicFramePr>
            <a:graphicFrameLocks noChangeAspect="1"/>
          </p:cNvGraphicFramePr>
          <p:nvPr>
            <p:extLst>
              <p:ext uri="{D42A27DB-BD31-4B8C-83A1-F6EECF244321}">
                <p14:modId xmlns:p14="http://schemas.microsoft.com/office/powerpoint/2010/main" val="2182453669"/>
              </p:ext>
            </p:extLst>
          </p:nvPr>
        </p:nvGraphicFramePr>
        <p:xfrm>
          <a:off x="1804067" y="768722"/>
          <a:ext cx="569912" cy="446088"/>
        </p:xfrm>
        <a:graphic>
          <a:graphicData uri="http://schemas.openxmlformats.org/presentationml/2006/ole">
            <mc:AlternateContent xmlns:mc="http://schemas.openxmlformats.org/markup-compatibility/2006">
              <mc:Choice xmlns:v="urn:schemas-microsoft-com:vml" Requires="v">
                <p:oleObj spid="_x0000_s7234" name="Equation" r:id="rId3" imgW="228600" imgH="177480" progId="Equation.DSMT4">
                  <p:embed/>
                </p:oleObj>
              </mc:Choice>
              <mc:Fallback>
                <p:oleObj name="Equation" r:id="rId3" imgW="228600" imgH="177480" progId="Equation.DSMT4">
                  <p:embed/>
                  <p:pic>
                    <p:nvPicPr>
                      <p:cNvPr id="11" name="Object 1"/>
                      <p:cNvPicPr/>
                      <p:nvPr/>
                    </p:nvPicPr>
                    <p:blipFill>
                      <a:blip r:embed="rId4"/>
                      <a:stretch>
                        <a:fillRect/>
                      </a:stretch>
                    </p:blipFill>
                    <p:spPr>
                      <a:xfrm>
                        <a:off x="1804067" y="768722"/>
                        <a:ext cx="569912" cy="446088"/>
                      </a:xfrm>
                      <a:prstGeom prst="rect">
                        <a:avLst/>
                      </a:prstGeom>
                    </p:spPr>
                  </p:pic>
                </p:oleObj>
              </mc:Fallback>
            </mc:AlternateContent>
          </a:graphicData>
        </a:graphic>
      </p:graphicFrame>
      <p:sp>
        <p:nvSpPr>
          <p:cNvPr id="3" name="Text Placeholder 2"/>
          <p:cNvSpPr>
            <a:spLocks noGrp="1"/>
          </p:cNvSpPr>
          <p:nvPr>
            <p:ph type="body" idx="1"/>
          </p:nvPr>
        </p:nvSpPr>
        <p:spPr/>
        <p:txBody>
          <a:bodyPr/>
          <a:lstStyle/>
          <a:p>
            <a:r>
              <a:rPr lang="en-US" sz="2000" dirty="0">
                <a:latin typeface="+mn-lt"/>
              </a:rPr>
              <a:t>You must compile the classes in </a:t>
            </a:r>
            <a:r>
              <a:rPr lang="en-US" sz="2000" dirty="0" smtClean="0">
                <a:latin typeface="+mn-lt"/>
              </a:rPr>
              <a:t>Figure</a:t>
            </a:r>
            <a:r>
              <a:rPr lang="en-US" sz="100" dirty="0" smtClean="0">
                <a:solidFill>
                  <a:schemeClr val="bg1"/>
                </a:solidFill>
                <a:latin typeface="+mn-lt"/>
              </a:rPr>
              <a:t>ure</a:t>
            </a:r>
            <a:r>
              <a:rPr lang="en-US" sz="2000" dirty="0" smtClean="0">
                <a:latin typeface="+mn-lt"/>
              </a:rPr>
              <a:t> </a:t>
            </a:r>
            <a:r>
              <a:rPr lang="en-US" sz="2000" dirty="0">
                <a:latin typeface="+mn-lt"/>
              </a:rPr>
              <a:t>4.1 and 4.2 before you can </a:t>
            </a:r>
            <a:r>
              <a:rPr lang="en-US" sz="2000" b="1" dirty="0">
                <a:latin typeface="+mn-lt"/>
              </a:rPr>
              <a:t>execute</a:t>
            </a:r>
            <a:r>
              <a:rPr lang="en-US" sz="2000" dirty="0">
                <a:latin typeface="+mn-lt"/>
              </a:rPr>
              <a:t> the app.</a:t>
            </a:r>
          </a:p>
          <a:p>
            <a:r>
              <a:rPr lang="en-US" sz="2000" dirty="0" smtClean="0">
                <a:latin typeface="+mn-lt"/>
              </a:rPr>
              <a:t>The I</a:t>
            </a:r>
            <a:r>
              <a:rPr lang="en-US" sz="100" dirty="0" smtClean="0">
                <a:latin typeface="+mn-lt"/>
              </a:rPr>
              <a:t> </a:t>
            </a:r>
            <a:r>
              <a:rPr lang="en-US" sz="2000" dirty="0" smtClean="0">
                <a:latin typeface="+mn-lt"/>
              </a:rPr>
              <a:t>D</a:t>
            </a:r>
            <a:r>
              <a:rPr lang="en-US" sz="100" dirty="0" smtClean="0">
                <a:latin typeface="+mn-lt"/>
              </a:rPr>
              <a:t> </a:t>
            </a:r>
            <a:r>
              <a:rPr lang="en-US" sz="2000" dirty="0" smtClean="0">
                <a:latin typeface="+mn-lt"/>
              </a:rPr>
              <a:t>E automatically recognizes as the app's entry point the class that contains </a:t>
            </a:r>
            <a:r>
              <a:rPr lang="en-US" sz="2000" dirty="0" smtClean="0">
                <a:latin typeface="Consolas" panose="020B0609020204030204" pitchFamily="49" charset="0"/>
              </a:rPr>
              <a:t>Main.</a:t>
            </a:r>
          </a:p>
          <a:p>
            <a:r>
              <a:rPr lang="en-US" sz="2000" dirty="0" smtClean="0">
                <a:latin typeface="+mn-lt"/>
              </a:rPr>
              <a:t>When you select </a:t>
            </a:r>
            <a:r>
              <a:rPr lang="en-US" sz="2000" b="1" dirty="0" smtClean="0">
                <a:latin typeface="+mn-lt"/>
              </a:rPr>
              <a:t>Build → Build Solution </a:t>
            </a:r>
            <a:r>
              <a:rPr lang="en-US" sz="2000" dirty="0" smtClean="0">
                <a:latin typeface="+mn-lt"/>
              </a:rPr>
              <a:t>in Visual Studio, the I</a:t>
            </a:r>
            <a:r>
              <a:rPr lang="en-US" sz="100" dirty="0" smtClean="0">
                <a:latin typeface="+mn-lt"/>
              </a:rPr>
              <a:t> </a:t>
            </a:r>
            <a:r>
              <a:rPr lang="en-US" sz="2000" dirty="0" smtClean="0">
                <a:latin typeface="+mn-lt"/>
              </a:rPr>
              <a:t>D</a:t>
            </a:r>
            <a:r>
              <a:rPr lang="en-US" sz="100" dirty="0" smtClean="0">
                <a:latin typeface="+mn-lt"/>
              </a:rPr>
              <a:t> </a:t>
            </a:r>
            <a:r>
              <a:rPr lang="en-US" sz="2000" dirty="0" smtClean="0">
                <a:latin typeface="+mn-lt"/>
              </a:rPr>
              <a:t>E compiles all the files in the project to create the executable app.</a:t>
            </a:r>
          </a:p>
          <a:p>
            <a:r>
              <a:rPr lang="en-US" sz="2000" dirty="0" smtClean="0">
                <a:latin typeface="+mn-lt"/>
              </a:rPr>
              <a:t>If both classes compile correctly—that is, no compilation errors are displayed—you can then run the app by typing </a:t>
            </a:r>
            <a:r>
              <a:rPr lang="en-US" sz="2000" b="1" dirty="0" smtClean="0">
                <a:latin typeface="+mn-lt"/>
              </a:rPr>
              <a:t>Ctrl + F5</a:t>
            </a:r>
            <a:r>
              <a:rPr lang="en-US" sz="2000" dirty="0" smtClean="0">
                <a:latin typeface="+mn-lt"/>
              </a:rPr>
              <a:t>.</a:t>
            </a:r>
          </a:p>
          <a:p>
            <a:r>
              <a:rPr lang="en-US" sz="2000" dirty="0" smtClean="0">
                <a:latin typeface="+mn-lt"/>
              </a:rPr>
              <a:t>If you do not build the app before running it, typing </a:t>
            </a:r>
            <a:r>
              <a:rPr lang="en-US" sz="2000" b="1" dirty="0" smtClean="0">
                <a:latin typeface="+mn-lt"/>
              </a:rPr>
              <a:t>Ctrl + F5</a:t>
            </a:r>
            <a:r>
              <a:rPr lang="en-US" sz="2000" dirty="0" smtClean="0">
                <a:latin typeface="+mn-lt"/>
              </a:rPr>
              <a:t> will build the app first and run the app only if there are no compilation errors.</a:t>
            </a:r>
            <a:endParaRPr lang="en-US" sz="2000" dirty="0">
              <a:latin typeface="+mn-lt"/>
            </a:endParaRPr>
          </a:p>
        </p:txBody>
      </p:sp>
    </p:spTree>
    <p:extLst>
      <p:ext uri="{BB962C8B-B14F-4D97-AF65-F5344CB8AC3E}">
        <p14:creationId xmlns:p14="http://schemas.microsoft.com/office/powerpoint/2010/main" val="12500623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4.2</a:t>
            </a:r>
          </a:p>
        </p:txBody>
      </p:sp>
      <p:sp>
        <p:nvSpPr>
          <p:cNvPr id="3" name="Text Placeholder 2"/>
          <p:cNvSpPr>
            <a:spLocks noGrp="1"/>
          </p:cNvSpPr>
          <p:nvPr>
            <p:ph type="body" idx="1"/>
          </p:nvPr>
        </p:nvSpPr>
        <p:spPr/>
        <p:txBody>
          <a:bodyPr/>
          <a:lstStyle/>
          <a:p>
            <a:pPr marL="0" indent="0">
              <a:buNone/>
            </a:pPr>
            <a:r>
              <a:rPr lang="en-US" sz="2400" dirty="0">
                <a:latin typeface="+mn-lt"/>
              </a:rPr>
              <a:t>In a given project, declaring a </a:t>
            </a:r>
            <a:r>
              <a:rPr lang="en-US" sz="2400" dirty="0">
                <a:latin typeface="Consolas" panose="020B0609020204030204" pitchFamily="49" charset="0"/>
              </a:rPr>
              <a:t>Main</a:t>
            </a:r>
            <a:r>
              <a:rPr lang="en-US" sz="2400" dirty="0">
                <a:latin typeface="+mn-lt"/>
              </a:rPr>
              <a:t> method in more than exactly one class results in the compilation error, “Program has more than one entry point defined.”</a:t>
            </a:r>
          </a:p>
        </p:txBody>
      </p:sp>
    </p:spTree>
    <p:extLst>
      <p:ext uri="{BB962C8B-B14F-4D97-AF65-F5344CB8AC3E}">
        <p14:creationId xmlns:p14="http://schemas.microsoft.com/office/powerpoint/2010/main" val="11887014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4.5 Software Engineering with Set and Get Methods </a:t>
            </a:r>
            <a:r>
              <a:rPr lang="en-US" sz="2000" b="0" dirty="0" smtClean="0"/>
              <a:t>(1 of 3)</a:t>
            </a:r>
            <a:endParaRPr lang="en-US" sz="2000" b="0" dirty="0"/>
          </a:p>
        </p:txBody>
      </p:sp>
      <p:sp>
        <p:nvSpPr>
          <p:cNvPr id="3" name="Text Placeholder 2"/>
          <p:cNvSpPr>
            <a:spLocks noGrp="1"/>
          </p:cNvSpPr>
          <p:nvPr>
            <p:ph type="body" idx="1"/>
          </p:nvPr>
        </p:nvSpPr>
        <p:spPr/>
        <p:txBody>
          <a:bodyPr/>
          <a:lstStyle/>
          <a:p>
            <a:r>
              <a:rPr lang="en-US" sz="2000" b="1" dirty="0">
                <a:latin typeface="+mn-lt"/>
              </a:rPr>
              <a:t>Set</a:t>
            </a:r>
            <a:r>
              <a:rPr lang="en-US" sz="2000" dirty="0">
                <a:latin typeface="+mn-lt"/>
              </a:rPr>
              <a:t> and </a:t>
            </a:r>
            <a:r>
              <a:rPr lang="en-US" sz="2000" b="1" dirty="0">
                <a:latin typeface="+mn-lt"/>
              </a:rPr>
              <a:t>Get</a:t>
            </a:r>
            <a:r>
              <a:rPr lang="en-US" sz="2000" dirty="0">
                <a:latin typeface="+mn-lt"/>
              </a:rPr>
              <a:t> methods can </a:t>
            </a:r>
            <a:r>
              <a:rPr lang="en-US" sz="2000" b="1" dirty="0">
                <a:latin typeface="+mn-lt"/>
              </a:rPr>
              <a:t>validate</a:t>
            </a:r>
            <a:r>
              <a:rPr lang="en-US" sz="2000" dirty="0">
                <a:latin typeface="+mn-lt"/>
              </a:rPr>
              <a:t> attempts to modify </a:t>
            </a:r>
            <a:r>
              <a:rPr lang="en-US" sz="2000" dirty="0">
                <a:latin typeface="Consolas" panose="020B0609020204030204" pitchFamily="49" charset="0"/>
              </a:rPr>
              <a:t>private</a:t>
            </a:r>
            <a:r>
              <a:rPr lang="en-US" sz="2000" dirty="0">
                <a:latin typeface="+mn-lt"/>
              </a:rPr>
              <a:t> data and control how that data is presented to the caller, respectively</a:t>
            </a:r>
            <a:r>
              <a:rPr lang="en-US" sz="2000" dirty="0" smtClean="0">
                <a:latin typeface="+mn-lt"/>
              </a:rPr>
              <a:t>.</a:t>
            </a:r>
            <a:endParaRPr lang="en-US" sz="2000" dirty="0">
              <a:latin typeface="+mn-lt"/>
            </a:endParaRPr>
          </a:p>
          <a:p>
            <a:r>
              <a:rPr lang="en-US" sz="2000" dirty="0">
                <a:latin typeface="+mn-lt"/>
              </a:rPr>
              <a:t>These are compelling software engineering benefits</a:t>
            </a:r>
            <a:r>
              <a:rPr lang="en-US" sz="2000" dirty="0" smtClean="0">
                <a:latin typeface="+mn-lt"/>
              </a:rPr>
              <a:t>.</a:t>
            </a:r>
            <a:endParaRPr lang="en-US" sz="2000" dirty="0">
              <a:latin typeface="+mn-lt"/>
            </a:endParaRPr>
          </a:p>
          <a:p>
            <a:r>
              <a:rPr lang="en-US" sz="2000" dirty="0">
                <a:latin typeface="+mn-lt"/>
              </a:rPr>
              <a:t>If an instance variable were </a:t>
            </a:r>
            <a:r>
              <a:rPr lang="en-US" sz="2000" dirty="0">
                <a:latin typeface="Consolas" panose="020B0609020204030204" pitchFamily="49" charset="0"/>
              </a:rPr>
              <a:t>public</a:t>
            </a:r>
            <a:r>
              <a:rPr lang="en-US" sz="2000" dirty="0">
                <a:latin typeface="+mn-lt"/>
              </a:rPr>
              <a:t>, any client</a:t>
            </a:r>
            <a:r>
              <a:rPr lang="en-US" sz="2000" b="1" dirty="0">
                <a:latin typeface="+mn-lt"/>
              </a:rPr>
              <a:t> </a:t>
            </a:r>
            <a:r>
              <a:rPr lang="en-US" sz="2000" dirty="0">
                <a:latin typeface="+mn-lt"/>
              </a:rPr>
              <a:t>of the class could see the data and modify it, including setting it to an </a:t>
            </a:r>
            <a:r>
              <a:rPr lang="en-US" sz="2000" b="1" dirty="0">
                <a:latin typeface="+mn-lt"/>
              </a:rPr>
              <a:t>invalid</a:t>
            </a:r>
            <a:r>
              <a:rPr lang="en-US" sz="2000" dirty="0">
                <a:latin typeface="+mn-lt"/>
              </a:rPr>
              <a:t> value. </a:t>
            </a:r>
          </a:p>
          <a:p>
            <a:r>
              <a:rPr lang="en-US" sz="2000" dirty="0">
                <a:latin typeface="+mn-lt"/>
              </a:rPr>
              <a:t>Also, </a:t>
            </a:r>
            <a:r>
              <a:rPr lang="en-US" sz="2000" dirty="0">
                <a:latin typeface="Consolas" panose="020B0609020204030204" pitchFamily="49" charset="0"/>
              </a:rPr>
              <a:t>public</a:t>
            </a:r>
            <a:r>
              <a:rPr lang="en-US" sz="2000" dirty="0">
                <a:latin typeface="+mn-lt"/>
              </a:rPr>
              <a:t> data allows client-code programmers to write code that depends on the </a:t>
            </a:r>
            <a:r>
              <a:rPr lang="en-US" sz="2000" dirty="0" smtClean="0">
                <a:latin typeface="+mn-lt"/>
              </a:rPr>
              <a:t>class's </a:t>
            </a:r>
            <a:r>
              <a:rPr lang="en-US" sz="2000" dirty="0">
                <a:latin typeface="+mn-lt"/>
              </a:rPr>
              <a:t>data format. </a:t>
            </a:r>
          </a:p>
          <a:p>
            <a:r>
              <a:rPr lang="en-US" sz="2000" dirty="0">
                <a:latin typeface="+mn-lt"/>
              </a:rPr>
              <a:t>If the </a:t>
            </a:r>
            <a:r>
              <a:rPr lang="en-US" sz="2000" dirty="0" smtClean="0">
                <a:latin typeface="+mn-lt"/>
              </a:rPr>
              <a:t>class's </a:t>
            </a:r>
            <a:r>
              <a:rPr lang="en-US" sz="2000" dirty="0">
                <a:latin typeface="+mn-lt"/>
              </a:rPr>
              <a:t>owner changes that format, any client code dependent on it would “break” and would need to be adjusted to the new format, making it subject to break again</a:t>
            </a:r>
            <a:r>
              <a:rPr lang="en-US" sz="2000" dirty="0" smtClean="0">
                <a:latin typeface="+mn-lt"/>
              </a:rPr>
              <a:t>.</a:t>
            </a:r>
            <a:endParaRPr lang="en-US" sz="2000" dirty="0">
              <a:latin typeface="+mn-lt"/>
            </a:endParaRPr>
          </a:p>
        </p:txBody>
      </p:sp>
    </p:spTree>
    <p:extLst>
      <p:ext uri="{BB962C8B-B14F-4D97-AF65-F5344CB8AC3E}">
        <p14:creationId xmlns:p14="http://schemas.microsoft.com/office/powerpoint/2010/main" val="10089301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4.5 Software Engineering with Set and Get Methods </a:t>
            </a:r>
            <a:r>
              <a:rPr lang="en-US" sz="2000" b="0" dirty="0" smtClean="0"/>
              <a:t>(2 of 3)</a:t>
            </a:r>
            <a:endParaRPr lang="en-US" sz="2000" b="0" dirty="0"/>
          </a:p>
        </p:txBody>
      </p:sp>
      <p:sp>
        <p:nvSpPr>
          <p:cNvPr id="3" name="Text Placeholder 2"/>
          <p:cNvSpPr>
            <a:spLocks noGrp="1"/>
          </p:cNvSpPr>
          <p:nvPr>
            <p:ph type="body" idx="1"/>
          </p:nvPr>
        </p:nvSpPr>
        <p:spPr/>
        <p:txBody>
          <a:bodyPr/>
          <a:lstStyle/>
          <a:p>
            <a:r>
              <a:rPr lang="en-US" sz="2200" b="1" dirty="0">
                <a:latin typeface="+mn-lt"/>
              </a:rPr>
              <a:t>Set</a:t>
            </a:r>
            <a:r>
              <a:rPr lang="en-US" sz="2200" i="1" dirty="0">
                <a:latin typeface="+mn-lt"/>
              </a:rPr>
              <a:t> </a:t>
            </a:r>
            <a:r>
              <a:rPr lang="en-US" sz="2200" dirty="0">
                <a:latin typeface="+mn-lt"/>
              </a:rPr>
              <a:t>methods can be programmed to </a:t>
            </a:r>
            <a:r>
              <a:rPr lang="en-US" sz="2200" b="1" dirty="0">
                <a:latin typeface="+mn-lt"/>
              </a:rPr>
              <a:t>validate</a:t>
            </a:r>
            <a:r>
              <a:rPr lang="en-US" sz="2200" dirty="0">
                <a:latin typeface="+mn-lt"/>
              </a:rPr>
              <a:t> their arguments and reject any attempts to </a:t>
            </a:r>
            <a:r>
              <a:rPr lang="en-US" sz="2200" b="1" dirty="0">
                <a:latin typeface="+mn-lt"/>
              </a:rPr>
              <a:t>Set</a:t>
            </a:r>
            <a:r>
              <a:rPr lang="en-US" sz="2200" dirty="0">
                <a:latin typeface="+mn-lt"/>
              </a:rPr>
              <a:t> the data to bad values.</a:t>
            </a:r>
          </a:p>
          <a:p>
            <a:r>
              <a:rPr lang="en-US" sz="2200" dirty="0">
                <a:latin typeface="+mn-lt"/>
              </a:rPr>
              <a:t>A </a:t>
            </a:r>
            <a:r>
              <a:rPr lang="en-US" sz="2200" b="1" dirty="0">
                <a:latin typeface="+mn-lt"/>
              </a:rPr>
              <a:t>Get</a:t>
            </a:r>
            <a:r>
              <a:rPr lang="en-US" sz="2200" dirty="0">
                <a:latin typeface="+mn-lt"/>
              </a:rPr>
              <a:t> method can present the data in a different form, while the actual data representation remains hidden from the user</a:t>
            </a:r>
            <a:r>
              <a:rPr lang="en-US" sz="2200" dirty="0" smtClean="0">
                <a:latin typeface="+mn-lt"/>
              </a:rPr>
              <a:t>.</a:t>
            </a:r>
            <a:endParaRPr lang="en-US" sz="2200" dirty="0">
              <a:latin typeface="+mn-lt"/>
            </a:endParaRPr>
          </a:p>
          <a:p>
            <a:pPr lvl="1"/>
            <a:r>
              <a:rPr lang="en-US" sz="2200" dirty="0">
                <a:latin typeface="+mn-lt"/>
              </a:rPr>
              <a:t>For example, a </a:t>
            </a:r>
            <a:r>
              <a:rPr lang="en-US" sz="2200" dirty="0">
                <a:latin typeface="Consolas" panose="020B0609020204030204" pitchFamily="49" charset="0"/>
              </a:rPr>
              <a:t>Grade</a:t>
            </a:r>
            <a:r>
              <a:rPr lang="en-US" sz="2200" dirty="0">
                <a:latin typeface="+mn-lt"/>
              </a:rPr>
              <a:t> class might store a grade instance variable as an </a:t>
            </a:r>
            <a:r>
              <a:rPr lang="en-US" sz="2200" dirty="0">
                <a:latin typeface="Consolas" panose="020B0609020204030204" pitchFamily="49" charset="0"/>
              </a:rPr>
              <a:t>int</a:t>
            </a:r>
            <a:r>
              <a:rPr lang="en-US" sz="2200" dirty="0">
                <a:latin typeface="+mn-lt"/>
              </a:rPr>
              <a:t> between 0 and 100, but a </a:t>
            </a:r>
            <a:r>
              <a:rPr lang="en-US" sz="2200" dirty="0">
                <a:latin typeface="Consolas" panose="020B0609020204030204" pitchFamily="49" charset="0"/>
              </a:rPr>
              <a:t>GetGrade</a:t>
            </a:r>
            <a:r>
              <a:rPr lang="en-US" sz="2200" dirty="0">
                <a:latin typeface="+mn-lt"/>
              </a:rPr>
              <a:t> method might return a letter grade as a string, such as "A" for grades between 90 and 100, "B" for grades between 80 and 89, …</a:t>
            </a:r>
          </a:p>
          <a:p>
            <a:r>
              <a:rPr lang="en-US" sz="2200" dirty="0">
                <a:latin typeface="+mn-lt"/>
              </a:rPr>
              <a:t>Tightly controlling the </a:t>
            </a:r>
            <a:r>
              <a:rPr lang="en-US" sz="2200" i="1" dirty="0">
                <a:latin typeface="+mn-lt"/>
              </a:rPr>
              <a:t>access</a:t>
            </a:r>
            <a:r>
              <a:rPr lang="en-US" sz="2200" dirty="0">
                <a:latin typeface="+mn-lt"/>
              </a:rPr>
              <a:t> to and </a:t>
            </a:r>
            <a:r>
              <a:rPr lang="en-US" sz="2200" b="1" dirty="0">
                <a:latin typeface="+mn-lt"/>
              </a:rPr>
              <a:t>presentation</a:t>
            </a:r>
            <a:r>
              <a:rPr lang="en-US" sz="2200" dirty="0">
                <a:latin typeface="+mn-lt"/>
              </a:rPr>
              <a:t> of </a:t>
            </a:r>
            <a:r>
              <a:rPr lang="en-US" sz="2200" dirty="0">
                <a:latin typeface="Consolas" panose="020B0609020204030204" pitchFamily="49" charset="0"/>
              </a:rPr>
              <a:t>private</a:t>
            </a:r>
            <a:r>
              <a:rPr lang="en-US" sz="2200" dirty="0">
                <a:latin typeface="+mn-lt"/>
              </a:rPr>
              <a:t> data can greatly reduce errors, while increasing the robustness, security and usability of your programs.</a:t>
            </a:r>
          </a:p>
        </p:txBody>
      </p:sp>
    </p:spTree>
    <p:extLst>
      <p:ext uri="{BB962C8B-B14F-4D97-AF65-F5344CB8AC3E}">
        <p14:creationId xmlns:p14="http://schemas.microsoft.com/office/powerpoint/2010/main" val="2567619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4.5 Software Engineering with Set and Get </a:t>
            </a:r>
            <a:r>
              <a:rPr lang="en-US" dirty="0" smtClean="0"/>
              <a:t>Methods </a:t>
            </a:r>
            <a:r>
              <a:rPr lang="en-US" sz="2000" b="0" dirty="0" smtClean="0"/>
              <a:t>(3 of 3)</a:t>
            </a:r>
            <a:endParaRPr lang="en-US" sz="2000" b="0" dirty="0"/>
          </a:p>
        </p:txBody>
      </p:sp>
      <p:sp>
        <p:nvSpPr>
          <p:cNvPr id="3" name="Text Placeholder 2"/>
          <p:cNvSpPr>
            <a:spLocks noGrp="1"/>
          </p:cNvSpPr>
          <p:nvPr>
            <p:ph type="body" idx="1"/>
          </p:nvPr>
        </p:nvSpPr>
        <p:spPr/>
        <p:txBody>
          <a:bodyPr/>
          <a:lstStyle/>
          <a:p>
            <a:r>
              <a:rPr lang="en-US" sz="2400" dirty="0">
                <a:latin typeface="+mn-lt"/>
              </a:rPr>
              <a:t>Generally, instance variables should be </a:t>
            </a:r>
            <a:r>
              <a:rPr lang="en-US" sz="2400" dirty="0">
                <a:latin typeface="Consolas" panose="020B0609020204030204" pitchFamily="49" charset="0"/>
              </a:rPr>
              <a:t>private</a:t>
            </a:r>
            <a:r>
              <a:rPr lang="en-US" sz="2400" dirty="0">
                <a:latin typeface="+mn-lt"/>
              </a:rPr>
              <a:t> and methods </a:t>
            </a:r>
            <a:r>
              <a:rPr lang="en-US" sz="2400" dirty="0">
                <a:latin typeface="Consolas" panose="020B0609020204030204" pitchFamily="49" charset="0"/>
              </a:rPr>
              <a:t>public</a:t>
            </a:r>
            <a:r>
              <a:rPr lang="en-US" sz="2400" dirty="0">
                <a:latin typeface="+mn-lt"/>
              </a:rPr>
              <a:t>.</a:t>
            </a:r>
          </a:p>
        </p:txBody>
      </p:sp>
    </p:spTree>
    <p:extLst>
      <p:ext uri="{BB962C8B-B14F-4D97-AF65-F5344CB8AC3E}">
        <p14:creationId xmlns:p14="http://schemas.microsoft.com/office/powerpoint/2010/main" val="818020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4.1</a:t>
            </a:r>
          </a:p>
        </p:txBody>
      </p:sp>
      <p:sp>
        <p:nvSpPr>
          <p:cNvPr id="3" name="Text Placeholder 2"/>
          <p:cNvSpPr>
            <a:spLocks noGrp="1"/>
          </p:cNvSpPr>
          <p:nvPr>
            <p:ph type="body" idx="1"/>
          </p:nvPr>
        </p:nvSpPr>
        <p:spPr/>
        <p:txBody>
          <a:bodyPr/>
          <a:lstStyle/>
          <a:p>
            <a:pPr marL="0" indent="0">
              <a:buNone/>
            </a:pPr>
            <a:r>
              <a:rPr lang="en-US" sz="2400" dirty="0">
                <a:latin typeface="+mn-lt"/>
              </a:rPr>
              <a:t>Generally, instance variables should be </a:t>
            </a:r>
            <a:r>
              <a:rPr lang="en-US" sz="2400" dirty="0">
                <a:latin typeface="Consolas" panose="020B0609020204030204" pitchFamily="49" charset="0"/>
              </a:rPr>
              <a:t>private</a:t>
            </a:r>
            <a:r>
              <a:rPr lang="en-US" sz="2400" dirty="0">
                <a:latin typeface="+mn-lt"/>
              </a:rPr>
              <a:t> and methods </a:t>
            </a:r>
            <a:r>
              <a:rPr lang="en-US" sz="2400" dirty="0">
                <a:latin typeface="Consolas" panose="020B0609020204030204" pitchFamily="49" charset="0"/>
              </a:rPr>
              <a:t>public.</a:t>
            </a:r>
          </a:p>
        </p:txBody>
      </p:sp>
    </p:spTree>
    <p:extLst>
      <p:ext uri="{BB962C8B-B14F-4D97-AF65-F5344CB8AC3E}">
        <p14:creationId xmlns:p14="http://schemas.microsoft.com/office/powerpoint/2010/main" val="41662983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a:t>
            </a:r>
            <a:r>
              <a:rPr lang="en-US" dirty="0" smtClean="0"/>
              <a:t>4.2</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Change is the rule rather than the exception. You should anticipate that your code will be modified, and possibly often. Using </a:t>
            </a:r>
            <a:r>
              <a:rPr lang="en-US" sz="2400" dirty="0">
                <a:latin typeface="Consolas" panose="020B0609020204030204" pitchFamily="49" charset="0"/>
              </a:rPr>
              <a:t>public</a:t>
            </a:r>
            <a:r>
              <a:rPr lang="en-US" sz="2400" dirty="0">
                <a:latin typeface="+mn-lt"/>
              </a:rPr>
              <a:t> Set and Get methods to control access to </a:t>
            </a:r>
            <a:r>
              <a:rPr lang="en-US" sz="2400" dirty="0">
                <a:latin typeface="Consolas" panose="020B0609020204030204" pitchFamily="49" charset="0"/>
              </a:rPr>
              <a:t>private</a:t>
            </a:r>
            <a:r>
              <a:rPr lang="en-US" sz="2400" dirty="0">
                <a:latin typeface="+mn-lt"/>
              </a:rPr>
              <a:t> data makes programs clearer and easier to maintain.</a:t>
            </a:r>
          </a:p>
        </p:txBody>
      </p:sp>
    </p:spTree>
    <p:extLst>
      <p:ext uri="{BB962C8B-B14F-4D97-AF65-F5344CB8AC3E}">
        <p14:creationId xmlns:p14="http://schemas.microsoft.com/office/powerpoint/2010/main" val="4096812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smtClean="0"/>
              <a:t>(2 </a:t>
            </a:r>
            <a:r>
              <a:rPr lang="en-US" sz="2000" b="0" dirty="0"/>
              <a:t>of </a:t>
            </a:r>
            <a:r>
              <a:rPr lang="en-US" sz="2000" b="0" dirty="0" smtClean="0"/>
              <a:t>4)</a:t>
            </a:r>
            <a:endParaRPr lang="en-US" dirty="0"/>
          </a:p>
        </p:txBody>
      </p:sp>
      <p:sp>
        <p:nvSpPr>
          <p:cNvPr id="3" name="Text Placeholder 2"/>
          <p:cNvSpPr>
            <a:spLocks noGrp="1"/>
          </p:cNvSpPr>
          <p:nvPr>
            <p:ph type="body" idx="1"/>
          </p:nvPr>
        </p:nvSpPr>
        <p:spPr>
          <a:xfrm>
            <a:off x="457200" y="1600200"/>
            <a:ext cx="8229600" cy="2190135"/>
          </a:xfrm>
        </p:spPr>
        <p:txBody>
          <a:bodyPr/>
          <a:lstStyle/>
          <a:p>
            <a:pPr marL="487350" lvl="1" indent="0">
              <a:buNone/>
            </a:pPr>
            <a:r>
              <a:rPr lang="en-US" sz="2400" dirty="0">
                <a:solidFill>
                  <a:schemeClr val="tx2"/>
                </a:solidFill>
                <a:latin typeface="+mn-lt"/>
              </a:rPr>
              <a:t>4.3.3</a:t>
            </a:r>
            <a:r>
              <a:rPr lang="en-US" sz="2400" dirty="0">
                <a:latin typeface="+mn-lt"/>
              </a:rPr>
              <a:t> Instance Variable </a:t>
            </a:r>
            <a:r>
              <a:rPr lang="en-US" sz="2400" dirty="0">
                <a:latin typeface="Consolas" panose="020B0609020204030204" pitchFamily="49" charset="0"/>
              </a:rPr>
              <a:t>name</a:t>
            </a:r>
            <a:r>
              <a:rPr lang="en-US" sz="2400" dirty="0">
                <a:latin typeface="+mn-lt"/>
              </a:rPr>
              <a:t> of Type </a:t>
            </a:r>
            <a:r>
              <a:rPr lang="en-US" sz="2400" dirty="0">
                <a:latin typeface="Consolas" panose="020B0609020204030204" pitchFamily="49" charset="0"/>
              </a:rPr>
              <a:t>string</a:t>
            </a:r>
          </a:p>
          <a:p>
            <a:pPr marL="487350" lvl="1" indent="0">
              <a:buNone/>
            </a:pPr>
            <a:r>
              <a:rPr lang="en-US" sz="2400" dirty="0">
                <a:solidFill>
                  <a:schemeClr val="tx2"/>
                </a:solidFill>
                <a:latin typeface="+mn-lt"/>
              </a:rPr>
              <a:t>4.3.4</a:t>
            </a:r>
            <a:r>
              <a:rPr lang="en-US" sz="2400" dirty="0">
                <a:latin typeface="+mn-lt"/>
              </a:rPr>
              <a:t> </a:t>
            </a:r>
            <a:r>
              <a:rPr lang="en-US" sz="2400" dirty="0">
                <a:latin typeface="Consolas" panose="020B0609020204030204" pitchFamily="49" charset="0"/>
              </a:rPr>
              <a:t>SetName</a:t>
            </a:r>
            <a:r>
              <a:rPr lang="en-US" sz="2400" dirty="0">
                <a:latin typeface="+mn-lt"/>
              </a:rPr>
              <a:t> Method</a:t>
            </a:r>
          </a:p>
          <a:p>
            <a:pPr marL="487350" lvl="1" indent="0">
              <a:buNone/>
            </a:pPr>
            <a:r>
              <a:rPr lang="en-US" sz="2400" dirty="0">
                <a:solidFill>
                  <a:schemeClr val="tx2"/>
                </a:solidFill>
                <a:latin typeface="+mn-lt"/>
              </a:rPr>
              <a:t>4.3.5</a:t>
            </a:r>
            <a:r>
              <a:rPr lang="en-US" sz="2400" dirty="0">
                <a:latin typeface="+mn-lt"/>
              </a:rPr>
              <a:t> </a:t>
            </a:r>
            <a:r>
              <a:rPr lang="en-US" sz="2400" dirty="0">
                <a:latin typeface="Consolas" panose="020B0609020204030204" pitchFamily="49" charset="0"/>
              </a:rPr>
              <a:t>GetName</a:t>
            </a:r>
            <a:r>
              <a:rPr lang="en-US" sz="2400" dirty="0">
                <a:latin typeface="+mn-lt"/>
              </a:rPr>
              <a:t> Method</a:t>
            </a:r>
          </a:p>
          <a:p>
            <a:pPr marL="487350" lvl="1" indent="0">
              <a:buNone/>
            </a:pPr>
            <a:r>
              <a:rPr lang="en-US" sz="2400" dirty="0">
                <a:solidFill>
                  <a:schemeClr val="tx2"/>
                </a:solidFill>
                <a:latin typeface="+mn-lt"/>
              </a:rPr>
              <a:t>4.3.6</a:t>
            </a:r>
            <a:r>
              <a:rPr lang="en-US" sz="2400" dirty="0">
                <a:latin typeface="+mn-lt"/>
              </a:rPr>
              <a:t> Access Modifiers </a:t>
            </a:r>
            <a:r>
              <a:rPr lang="en-US" sz="2400" dirty="0">
                <a:latin typeface="Consolas" panose="020B0609020204030204" pitchFamily="49" charset="0"/>
              </a:rPr>
              <a:t>private</a:t>
            </a:r>
            <a:r>
              <a:rPr lang="en-US" sz="2400" dirty="0">
                <a:latin typeface="+mn-lt"/>
              </a:rPr>
              <a:t> and </a:t>
            </a:r>
            <a:r>
              <a:rPr lang="en-US" sz="2400" dirty="0">
                <a:latin typeface="Consolas" panose="020B0609020204030204" pitchFamily="49" charset="0"/>
              </a:rPr>
              <a:t>public</a:t>
            </a:r>
          </a:p>
          <a:p>
            <a:pPr marL="487350" lvl="1" indent="0">
              <a:buNone/>
            </a:pPr>
            <a:r>
              <a:rPr lang="en-US" sz="2400" dirty="0">
                <a:solidFill>
                  <a:schemeClr val="tx2"/>
                </a:solidFill>
                <a:latin typeface="+mn-lt"/>
              </a:rPr>
              <a:t>4.3.7</a:t>
            </a:r>
            <a:r>
              <a:rPr lang="en-US" sz="2400" dirty="0">
                <a:latin typeface="+mn-lt"/>
              </a:rPr>
              <a:t> </a:t>
            </a:r>
            <a:r>
              <a:rPr lang="en-US" sz="2400" dirty="0">
                <a:latin typeface="Consolas" panose="020B0609020204030204" pitchFamily="49" charset="0"/>
              </a:rPr>
              <a:t>Account</a:t>
            </a:r>
            <a:r>
              <a:rPr lang="en-US" sz="2400" dirty="0">
                <a:latin typeface="+mn-lt"/>
              </a:rPr>
              <a:t> </a:t>
            </a:r>
            <a:r>
              <a:rPr lang="en-US" sz="2400" dirty="0" smtClean="0">
                <a:latin typeface="+mn-lt"/>
              </a:rPr>
              <a:t>U</a:t>
            </a:r>
            <a:r>
              <a:rPr lang="en-US" sz="100" dirty="0" smtClean="0">
                <a:latin typeface="+mn-lt"/>
              </a:rPr>
              <a:t> </a:t>
            </a:r>
            <a:r>
              <a:rPr lang="en-US" sz="2400" dirty="0" smtClean="0">
                <a:latin typeface="+mn-lt"/>
              </a:rPr>
              <a:t>M</a:t>
            </a:r>
            <a:r>
              <a:rPr lang="en-US" sz="100" dirty="0" smtClean="0">
                <a:latin typeface="+mn-lt"/>
              </a:rPr>
              <a:t> </a:t>
            </a:r>
            <a:r>
              <a:rPr lang="en-US" sz="2400" dirty="0" smtClean="0">
                <a:latin typeface="+mn-lt"/>
              </a:rPr>
              <a:t>L </a:t>
            </a:r>
            <a:r>
              <a:rPr lang="en-US" sz="2400" dirty="0">
                <a:latin typeface="+mn-lt"/>
              </a:rPr>
              <a:t>Class Diagram</a:t>
            </a:r>
          </a:p>
          <a:p>
            <a:pPr marL="0" indent="0">
              <a:buNone/>
            </a:pPr>
            <a:r>
              <a:rPr lang="en-US" sz="2400" b="1" dirty="0">
                <a:solidFill>
                  <a:schemeClr val="tx2"/>
                </a:solidFill>
                <a:latin typeface="+mn-lt"/>
              </a:rPr>
              <a:t>4.4</a:t>
            </a:r>
            <a:r>
              <a:rPr lang="en-US" sz="2400" dirty="0">
                <a:latin typeface="+mn-lt"/>
              </a:rPr>
              <a:t> Creating, Compiling and Running a </a:t>
            </a:r>
            <a:r>
              <a:rPr lang="en-US" sz="2400" dirty="0" smtClean="0">
                <a:latin typeface="+mn-lt"/>
              </a:rPr>
              <a:t>Visual</a:t>
            </a:r>
            <a:endParaRPr lang="en-US" sz="2400" dirty="0">
              <a:latin typeface="+mn-lt"/>
            </a:endParaRP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3707147166"/>
              </p:ext>
            </p:extLst>
          </p:nvPr>
        </p:nvGraphicFramePr>
        <p:xfrm>
          <a:off x="6734175" y="4032250"/>
          <a:ext cx="484188" cy="357188"/>
        </p:xfrm>
        <a:graphic>
          <a:graphicData uri="http://schemas.openxmlformats.org/presentationml/2006/ole">
            <mc:AlternateContent xmlns:mc="http://schemas.openxmlformats.org/markup-compatibility/2006">
              <mc:Choice xmlns:v="urn:schemas-microsoft-com:vml" Requires="v">
                <p:oleObj spid="_x0000_s1136"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6734175" y="4032250"/>
                        <a:ext cx="484188" cy="357188"/>
                      </a:xfrm>
                      <a:prstGeom prst="rect">
                        <a:avLst/>
                      </a:prstGeom>
                    </p:spPr>
                  </p:pic>
                </p:oleObj>
              </mc:Fallback>
            </mc:AlternateContent>
          </a:graphicData>
        </a:graphic>
      </p:graphicFrame>
      <p:sp>
        <p:nvSpPr>
          <p:cNvPr id="4" name="Text Placeholder 3"/>
          <p:cNvSpPr>
            <a:spLocks noGrp="1"/>
          </p:cNvSpPr>
          <p:nvPr>
            <p:ph type="body" idx="2"/>
          </p:nvPr>
        </p:nvSpPr>
        <p:spPr>
          <a:xfrm>
            <a:off x="457200" y="3929024"/>
            <a:ext cx="8229600" cy="1498382"/>
          </a:xfrm>
        </p:spPr>
        <p:txBody>
          <a:bodyPr/>
          <a:lstStyle/>
          <a:p>
            <a:pPr marL="0" indent="6724650">
              <a:buNone/>
            </a:pPr>
            <a:r>
              <a:rPr lang="en-US" sz="2400" dirty="0">
                <a:latin typeface="+mn-lt"/>
              </a:rPr>
              <a:t>Project with Two Classes</a:t>
            </a:r>
          </a:p>
          <a:p>
            <a:pPr marL="0" indent="0">
              <a:buNone/>
            </a:pPr>
            <a:r>
              <a:rPr lang="en-US" sz="2400" b="1" dirty="0">
                <a:solidFill>
                  <a:schemeClr val="tx2"/>
                </a:solidFill>
                <a:latin typeface="+mn-lt"/>
              </a:rPr>
              <a:t>4.5</a:t>
            </a:r>
            <a:r>
              <a:rPr lang="en-US" sz="2400" dirty="0">
                <a:latin typeface="+mn-lt"/>
              </a:rPr>
              <a:t> Software Engineering with </a:t>
            </a:r>
            <a:r>
              <a:rPr lang="en-US" sz="2400" b="1" dirty="0">
                <a:latin typeface="+mn-lt"/>
              </a:rPr>
              <a:t>Set</a:t>
            </a:r>
            <a:r>
              <a:rPr lang="en-US" sz="2400" dirty="0">
                <a:latin typeface="+mn-lt"/>
              </a:rPr>
              <a:t> and </a:t>
            </a:r>
            <a:r>
              <a:rPr lang="en-US" sz="2400" b="1" dirty="0">
                <a:latin typeface="+mn-lt"/>
              </a:rPr>
              <a:t>Get</a:t>
            </a:r>
            <a:r>
              <a:rPr lang="en-US" sz="2400" dirty="0">
                <a:latin typeface="+mn-lt"/>
              </a:rPr>
              <a:t> </a:t>
            </a:r>
            <a:r>
              <a:rPr lang="en-US" sz="2400" dirty="0" smtClean="0">
                <a:latin typeface="+mn-lt"/>
              </a:rPr>
              <a:t>Methods</a:t>
            </a:r>
            <a:endParaRPr lang="en-US" sz="2400" dirty="0">
              <a:latin typeface="+mn-lt"/>
            </a:endParaRPr>
          </a:p>
        </p:txBody>
      </p:sp>
    </p:spTree>
    <p:extLst>
      <p:ext uri="{BB962C8B-B14F-4D97-AF65-F5344CB8AC3E}">
        <p14:creationId xmlns:p14="http://schemas.microsoft.com/office/powerpoint/2010/main" val="40742649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423219"/>
          </a:xfrm>
        </p:spPr>
        <p:txBody>
          <a:bodyPr anchor="b"/>
          <a:lstStyle/>
          <a:p>
            <a:r>
              <a:rPr lang="en-US" sz="3000" dirty="0"/>
              <a:t>Figure 4.4 Conceptual View of an </a:t>
            </a:r>
            <a:r>
              <a:rPr lang="en-US" sz="3000" dirty="0">
                <a:latin typeface="Consolas" panose="020B0609020204030204" pitchFamily="49" charset="0"/>
              </a:rPr>
              <a:t>Account</a:t>
            </a:r>
            <a:r>
              <a:rPr lang="en-US" sz="3000" dirty="0"/>
              <a:t> Object with </a:t>
            </a:r>
            <a:r>
              <a:rPr lang="en-US" sz="3000" dirty="0" smtClean="0"/>
              <a:t>its </a:t>
            </a:r>
            <a:r>
              <a:rPr lang="en-US" sz="3000" dirty="0">
                <a:latin typeface="Consolas" panose="020B0609020204030204" pitchFamily="49" charset="0"/>
              </a:rPr>
              <a:t>Private</a:t>
            </a:r>
            <a:r>
              <a:rPr lang="en-US" sz="3000" dirty="0"/>
              <a:t> Instance Variable </a:t>
            </a:r>
            <a:r>
              <a:rPr lang="en-US" sz="3000" dirty="0">
                <a:latin typeface="Consolas" panose="020B0609020204030204" pitchFamily="49" charset="0"/>
              </a:rPr>
              <a:t>Name</a:t>
            </a:r>
            <a:r>
              <a:rPr lang="en-US" sz="3000" dirty="0"/>
              <a:t> and Guarding Layer of </a:t>
            </a:r>
            <a:r>
              <a:rPr lang="en-US" sz="3000" dirty="0">
                <a:latin typeface="Consolas" panose="020B0609020204030204" pitchFamily="49" charset="0"/>
              </a:rPr>
              <a:t>Public</a:t>
            </a:r>
            <a:r>
              <a:rPr lang="en-US" sz="3000" dirty="0"/>
              <a:t> Methods</a:t>
            </a:r>
          </a:p>
        </p:txBody>
      </p:sp>
      <p:pic>
        <p:nvPicPr>
          <p:cNvPr id="5" name="Picture 4" descr="The conceptual view of an account object is represented by the inner and outer circle. The outer circle contains get name and set name. The inner circle contains na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543" y="2119763"/>
            <a:ext cx="7912915" cy="3090420"/>
          </a:xfrm>
          <a:prstGeom prst="rect">
            <a:avLst/>
          </a:prstGeom>
        </p:spPr>
      </p:pic>
    </p:spTree>
    <p:extLst>
      <p:ext uri="{BB962C8B-B14F-4D97-AF65-F5344CB8AC3E}">
        <p14:creationId xmlns:p14="http://schemas.microsoft.com/office/powerpoint/2010/main" val="32722108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4.6 </a:t>
            </a:r>
            <a:r>
              <a:rPr lang="en-US" dirty="0">
                <a:latin typeface="Consolas" panose="020B0609020204030204" pitchFamily="49" charset="0"/>
              </a:rPr>
              <a:t>Account</a:t>
            </a:r>
            <a:r>
              <a:rPr lang="en-US" dirty="0"/>
              <a:t> Class with a Property Rather Than Set and Get Methods</a:t>
            </a:r>
          </a:p>
        </p:txBody>
      </p:sp>
      <p:sp>
        <p:nvSpPr>
          <p:cNvPr id="3" name="Text Placeholder 2"/>
          <p:cNvSpPr>
            <a:spLocks noGrp="1"/>
          </p:cNvSpPr>
          <p:nvPr>
            <p:ph type="body" idx="1"/>
          </p:nvPr>
        </p:nvSpPr>
        <p:spPr>
          <a:xfrm>
            <a:off x="457200" y="1600200"/>
            <a:ext cx="8229600" cy="1607457"/>
          </a:xfrm>
        </p:spPr>
        <p:txBody>
          <a:bodyPr/>
          <a:lstStyle/>
          <a:p>
            <a:r>
              <a:rPr lang="en-US" sz="2400" dirty="0">
                <a:latin typeface="+mn-lt"/>
              </a:rPr>
              <a:t>Our first </a:t>
            </a:r>
            <a:r>
              <a:rPr lang="en-US" sz="2400" dirty="0">
                <a:latin typeface="Consolas" panose="020B0609020204030204" pitchFamily="49" charset="0"/>
              </a:rPr>
              <a:t>Account</a:t>
            </a:r>
            <a:r>
              <a:rPr lang="en-US" sz="2400" dirty="0">
                <a:latin typeface="+mn-lt"/>
              </a:rPr>
              <a:t> class contained a </a:t>
            </a:r>
            <a:r>
              <a:rPr lang="en-US" sz="2400" dirty="0">
                <a:latin typeface="Consolas" panose="020B0609020204030204" pitchFamily="49" charset="0"/>
              </a:rPr>
              <a:t>private</a:t>
            </a:r>
            <a:r>
              <a:rPr lang="en-US" sz="2400" dirty="0">
                <a:latin typeface="+mn-lt"/>
              </a:rPr>
              <a:t> instance variable name and public methods </a:t>
            </a:r>
            <a:r>
              <a:rPr lang="en-US" sz="2400" dirty="0">
                <a:latin typeface="Consolas" panose="020B0609020204030204" pitchFamily="49" charset="0"/>
              </a:rPr>
              <a:t>SetName</a:t>
            </a:r>
            <a:r>
              <a:rPr lang="en-US" sz="2400" dirty="0">
                <a:latin typeface="+mn-lt"/>
              </a:rPr>
              <a:t> and </a:t>
            </a:r>
            <a:r>
              <a:rPr lang="en-US" sz="2400" dirty="0">
                <a:latin typeface="Consolas" panose="020B0609020204030204" pitchFamily="49" charset="0"/>
              </a:rPr>
              <a:t>GetName</a:t>
            </a:r>
            <a:r>
              <a:rPr lang="en-US" sz="2400" dirty="0">
                <a:latin typeface="+mn-lt"/>
              </a:rPr>
              <a:t> that enabled a client to assign to and retrieve from an </a:t>
            </a:r>
            <a:r>
              <a:rPr lang="en-US" sz="2400" dirty="0" smtClean="0">
                <a:latin typeface="Consolas" panose="020B0609020204030204" pitchFamily="49" charset="0"/>
              </a:rPr>
              <a:t>Account's </a:t>
            </a:r>
            <a:r>
              <a:rPr lang="en-US" sz="2400" dirty="0">
                <a:latin typeface="Consolas" panose="020B0609020204030204" pitchFamily="49" charset="0"/>
              </a:rPr>
              <a:t>name</a:t>
            </a:r>
            <a:r>
              <a:rPr lang="en-US" sz="2400" dirty="0">
                <a:latin typeface="+mn-lt"/>
              </a:rPr>
              <a:t>, respectively. </a:t>
            </a:r>
          </a:p>
          <a:p>
            <a:r>
              <a:rPr lang="en-US" sz="2400" dirty="0">
                <a:latin typeface="+mn-lt"/>
              </a:rPr>
              <a:t> </a:t>
            </a: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1905537883"/>
              </p:ext>
            </p:extLst>
          </p:nvPr>
        </p:nvGraphicFramePr>
        <p:xfrm>
          <a:off x="767788" y="3367508"/>
          <a:ext cx="438365" cy="323010"/>
        </p:xfrm>
        <a:graphic>
          <a:graphicData uri="http://schemas.openxmlformats.org/presentationml/2006/ole">
            <mc:AlternateContent xmlns:mc="http://schemas.openxmlformats.org/markup-compatibility/2006">
              <mc:Choice xmlns:v="urn:schemas-microsoft-com:vml" Requires="v">
                <p:oleObj spid="_x0000_s8254"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767788" y="3367508"/>
                        <a:ext cx="438365" cy="323010"/>
                      </a:xfrm>
                      <a:prstGeom prst="rect">
                        <a:avLst/>
                      </a:prstGeom>
                    </p:spPr>
                  </p:pic>
                </p:oleObj>
              </mc:Fallback>
            </mc:AlternateContent>
          </a:graphicData>
        </a:graphic>
      </p:graphicFrame>
      <p:sp>
        <p:nvSpPr>
          <p:cNvPr id="4" name="Text Placeholder 3"/>
          <p:cNvSpPr>
            <a:spLocks noGrp="1"/>
          </p:cNvSpPr>
          <p:nvPr>
            <p:ph type="body" idx="2"/>
          </p:nvPr>
        </p:nvSpPr>
        <p:spPr>
          <a:xfrm>
            <a:off x="457200" y="3207658"/>
            <a:ext cx="8229600" cy="2075542"/>
          </a:xfrm>
        </p:spPr>
        <p:txBody>
          <a:bodyPr/>
          <a:lstStyle/>
          <a:p>
            <a:pPr marL="261938" indent="449263">
              <a:buNone/>
            </a:pPr>
            <a:r>
              <a:rPr lang="en-US" sz="2400" dirty="0">
                <a:latin typeface="+mn-lt"/>
              </a:rPr>
              <a:t>provides a more elegant solution—called </a:t>
            </a:r>
            <a:r>
              <a:rPr lang="en-US" sz="2400" b="1" dirty="0">
                <a:latin typeface="+mn-lt"/>
              </a:rPr>
              <a:t>properties</a:t>
            </a:r>
            <a:r>
              <a:rPr lang="en-US" sz="2400" dirty="0">
                <a:latin typeface="+mn-lt"/>
              </a:rPr>
              <a:t>—to accomplish the same tasks. </a:t>
            </a:r>
          </a:p>
          <a:p>
            <a:pPr lvl="1"/>
            <a:r>
              <a:rPr lang="en-US" sz="2400" dirty="0">
                <a:latin typeface="+mn-lt"/>
              </a:rPr>
              <a:t>A property encapsulates a </a:t>
            </a:r>
            <a:r>
              <a:rPr lang="en-US" sz="2400" dirty="0">
                <a:latin typeface="Consolas" panose="020B0609020204030204" pitchFamily="49" charset="0"/>
              </a:rPr>
              <a:t>set</a:t>
            </a:r>
            <a:r>
              <a:rPr lang="en-US" sz="2400" b="1" dirty="0"/>
              <a:t> </a:t>
            </a:r>
            <a:r>
              <a:rPr lang="en-US" sz="2400" b="1" dirty="0">
                <a:latin typeface="+mn-lt"/>
              </a:rPr>
              <a:t>accessor</a:t>
            </a:r>
            <a:r>
              <a:rPr lang="en-US" sz="2400" dirty="0">
                <a:latin typeface="+mn-lt"/>
              </a:rPr>
              <a:t> for storing a value into a variable and a</a:t>
            </a:r>
            <a:r>
              <a:rPr lang="en-US" sz="2400" dirty="0"/>
              <a:t> </a:t>
            </a:r>
            <a:r>
              <a:rPr lang="en-US" sz="2400" dirty="0">
                <a:latin typeface="Consolas" panose="020B0609020204030204" pitchFamily="49" charset="0"/>
              </a:rPr>
              <a:t>get</a:t>
            </a:r>
            <a:r>
              <a:rPr lang="en-US" sz="2400" b="1" dirty="0"/>
              <a:t> </a:t>
            </a:r>
            <a:r>
              <a:rPr lang="en-US" sz="2400" b="1" dirty="0">
                <a:latin typeface="+mn-lt"/>
              </a:rPr>
              <a:t>accessor</a:t>
            </a:r>
            <a:r>
              <a:rPr lang="en-US" sz="2400" dirty="0">
                <a:latin typeface="+mn-lt"/>
              </a:rPr>
              <a:t> for getting the value of a variable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841194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4.6.1 Class </a:t>
            </a:r>
            <a:r>
              <a:rPr lang="en-US" dirty="0">
                <a:latin typeface="Consolas" panose="020B0609020204030204" pitchFamily="49" charset="0"/>
                <a:cs typeface="Times New Roman" panose="02020603050405020304" pitchFamily="18" charset="0"/>
              </a:rPr>
              <a:t>AccountTest</a:t>
            </a:r>
            <a:r>
              <a:rPr lang="en-US" dirty="0">
                <a:latin typeface="Times New Roman" panose="02020603050405020304" pitchFamily="18" charset="0"/>
                <a:cs typeface="Times New Roman" panose="02020603050405020304" pitchFamily="18" charset="0"/>
              </a:rPr>
              <a:t> Using </a:t>
            </a:r>
            <a:r>
              <a:rPr lang="en-US" dirty="0" smtClean="0">
                <a:latin typeface="Consolas" panose="020B0609020204030204" pitchFamily="49" charset="0"/>
                <a:cs typeface="Times New Roman" panose="02020603050405020304" pitchFamily="18" charset="0"/>
              </a:rPr>
              <a:t>Account’s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Name Property</a:t>
            </a:r>
          </a:p>
        </p:txBody>
      </p:sp>
      <p:sp>
        <p:nvSpPr>
          <p:cNvPr id="3" name="Text Placeholder 2"/>
          <p:cNvSpPr>
            <a:spLocks noGrp="1"/>
          </p:cNvSpPr>
          <p:nvPr>
            <p:ph type="body" idx="1"/>
          </p:nvPr>
        </p:nvSpPr>
        <p:spPr>
          <a:xfrm>
            <a:off x="457200" y="1600200"/>
            <a:ext cx="8229600" cy="4525963"/>
          </a:xfrm>
        </p:spPr>
        <p:txBody>
          <a:bodyPr/>
          <a:lstStyle/>
          <a:p>
            <a:r>
              <a:rPr lang="en-US" sz="2400" dirty="0" smtClean="0">
                <a:latin typeface="+mn-lt"/>
              </a:rPr>
              <a:t>Figure 4.5 </a:t>
            </a:r>
            <a:r>
              <a:rPr lang="en-US" sz="2400" dirty="0">
                <a:latin typeface="+mn-lt"/>
              </a:rPr>
              <a:t>shows the updated </a:t>
            </a:r>
            <a:r>
              <a:rPr lang="en-US" sz="2400" dirty="0">
                <a:latin typeface="Consolas" panose="020B0609020204030204" pitchFamily="49" charset="0"/>
              </a:rPr>
              <a:t>AccountTest</a:t>
            </a:r>
            <a:r>
              <a:rPr lang="en-US" sz="2400" dirty="0">
                <a:latin typeface="+mn-lt"/>
              </a:rPr>
              <a:t> class that uses class </a:t>
            </a:r>
            <a:r>
              <a:rPr lang="en-US" sz="2400" dirty="0" smtClean="0">
                <a:latin typeface="Consolas" panose="020B0609020204030204" pitchFamily="49" charset="0"/>
              </a:rPr>
              <a:t>Account's </a:t>
            </a:r>
            <a:r>
              <a:rPr lang="en-US" sz="2400" dirty="0">
                <a:latin typeface="Consolas" panose="020B0609020204030204" pitchFamily="49" charset="0"/>
              </a:rPr>
              <a:t>Name </a:t>
            </a:r>
            <a:r>
              <a:rPr lang="en-US" sz="2400" dirty="0">
                <a:latin typeface="+mn-lt"/>
              </a:rPr>
              <a:t>property (declared in </a:t>
            </a:r>
            <a:r>
              <a:rPr lang="en-US" sz="2400" dirty="0" smtClean="0">
                <a:latin typeface="+mn-lt"/>
              </a:rPr>
              <a:t>Figure 4.6 see slide 59) </a:t>
            </a:r>
            <a:r>
              <a:rPr lang="en-US" sz="2400" dirty="0">
                <a:latin typeface="+mn-lt"/>
              </a:rPr>
              <a:t>to get and set an </a:t>
            </a:r>
            <a:r>
              <a:rPr lang="en-US" sz="2400" dirty="0" smtClean="0">
                <a:latin typeface="Consolas" panose="020B0609020204030204" pitchFamily="49" charset="0"/>
              </a:rPr>
              <a:t>Account's </a:t>
            </a:r>
            <a:r>
              <a:rPr lang="en-US" sz="2400" dirty="0">
                <a:latin typeface="Consolas" panose="020B0609020204030204" pitchFamily="49" charset="0"/>
              </a:rPr>
              <a:t>name </a:t>
            </a:r>
            <a:r>
              <a:rPr lang="en-US" sz="2400" dirty="0">
                <a:latin typeface="+mn-lt"/>
              </a:rPr>
              <a:t>instance variable.</a:t>
            </a:r>
          </a:p>
        </p:txBody>
      </p:sp>
    </p:spTree>
    <p:extLst>
      <p:ext uri="{BB962C8B-B14F-4D97-AF65-F5344CB8AC3E}">
        <p14:creationId xmlns:p14="http://schemas.microsoft.com/office/powerpoint/2010/main" val="41620102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4.5 Creating and Manipulating an </a:t>
            </a:r>
            <a:r>
              <a:rPr lang="en-US" dirty="0">
                <a:latin typeface="Consolas" panose="020B0609020204030204" pitchFamily="49" charset="0"/>
              </a:rPr>
              <a:t>Account</a:t>
            </a:r>
            <a:r>
              <a:rPr lang="en-US" dirty="0"/>
              <a:t> Object with Properties </a:t>
            </a:r>
            <a:r>
              <a:rPr lang="en-US" sz="2000" b="0" dirty="0" smtClean="0"/>
              <a:t>(1 of 2)</a:t>
            </a:r>
            <a:endParaRPr lang="en-US" sz="2000" b="0" dirty="0"/>
          </a:p>
        </p:txBody>
      </p:sp>
      <p:pic>
        <p:nvPicPr>
          <p:cNvPr id="5" name="Picture 4" descr="The code for creating and manipulating an account object with properties. Line 1: forward slash, forward slash, f i g period 4.5, colon, account test, period, c s. Line 2: forward slash, forward slash, creating and manipulating an account object with properties, period. Line 3: using system, semi colon. Line 4: blank. Line 5: class account test. Line 6: left brace. Line 7, indented once: static void main, left parenthesis, right parenthesis. Line 8, indented once: left brace. Line 9, indented twice: forward slash, forward slash, create an account object and assign it to my account. Line 10, indented twice: account my account, = new account, left parenthesis, right parenthesis, semi colon. Line 11: blank. Line 12, indented twice: forward slash, forward slash, display my account’s initial name. Line 13, indented twice: console, period, write line, left parenthesis, dollar sign, open quotes, initial name is, colon, left brace, my account, period, name, right brace, close quotes, right parenthesis, semi colon. Line 14: blank. Line 15, indented twice: forward slash, forward slash, prompt for and read the name, then put the name in the object. Line 16, indented twice: console, period, write, left parenthesis, open quotes, please enter the name, colon, close quotes, right parenthesis, semi colon, forward slash, forward slash, prompt. Line 17, indented twice: string the name = console, period, read line, left parenthesis, right parenthesis, semi colon, forward slash, forward slash, read a line of text. Line 18, indented twice: my account, period, name = the name, semi colon, forward slash, forward slash, put the name, in my account’s name. Line 19: blank. Line 20, indented twice: forward slash, forward slash, display the name stored in object my account. Line 21, indented twice: console, period, write line, left parenthesis, dollar sign, open quotes, my account’s name is, colon, left brace, my account, period, name, right brace, close quotes, right parenthesis, semi colon. Line 22, indented once: right brace. Line 23: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742" y="1545556"/>
            <a:ext cx="7670517" cy="4710770"/>
          </a:xfrm>
          <a:prstGeom prst="rect">
            <a:avLst/>
          </a:prstGeom>
        </p:spPr>
      </p:pic>
    </p:spTree>
    <p:extLst>
      <p:ext uri="{BB962C8B-B14F-4D97-AF65-F5344CB8AC3E}">
        <p14:creationId xmlns:p14="http://schemas.microsoft.com/office/powerpoint/2010/main" val="2399699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4.5 Creating and Manipulating an </a:t>
            </a:r>
            <a:r>
              <a:rPr lang="en-US" dirty="0">
                <a:latin typeface="Consolas" panose="020B0609020204030204" pitchFamily="49" charset="0"/>
              </a:rPr>
              <a:t>Account</a:t>
            </a:r>
            <a:r>
              <a:rPr lang="en-US" dirty="0"/>
              <a:t> Object with </a:t>
            </a:r>
            <a:r>
              <a:rPr lang="en-US" dirty="0" smtClean="0"/>
              <a:t>Properties </a:t>
            </a:r>
            <a:r>
              <a:rPr lang="en-US" sz="2000" b="0" dirty="0" smtClean="0"/>
              <a:t>(2 </a:t>
            </a:r>
            <a:r>
              <a:rPr lang="en-US" sz="2000" b="0" dirty="0"/>
              <a:t>of 2)</a:t>
            </a:r>
            <a:endParaRPr lang="en-US" dirty="0"/>
          </a:p>
        </p:txBody>
      </p:sp>
      <p:pic>
        <p:nvPicPr>
          <p:cNvPr id="4" name="Picture 3" descr="Program code. Line 1: initial name is, colon. Line 2: please enter the name, colon, jane green. Line 3: my account’s name is, colon, jane gre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209" y="1809885"/>
            <a:ext cx="7683583" cy="966981"/>
          </a:xfrm>
          <a:prstGeom prst="rect">
            <a:avLst/>
          </a:prstGeom>
        </p:spPr>
      </p:pic>
    </p:spTree>
    <p:extLst>
      <p:ext uri="{BB962C8B-B14F-4D97-AF65-F5344CB8AC3E}">
        <p14:creationId xmlns:p14="http://schemas.microsoft.com/office/powerpoint/2010/main" val="2045258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4.6.1 Class </a:t>
            </a:r>
            <a:r>
              <a:rPr lang="en-US" dirty="0">
                <a:latin typeface="Consolas" panose="020B0609020204030204" pitchFamily="49" charset="0"/>
              </a:rPr>
              <a:t>AccountTest</a:t>
            </a:r>
            <a:r>
              <a:rPr lang="en-US" dirty="0"/>
              <a:t> Using </a:t>
            </a:r>
            <a:r>
              <a:rPr lang="en-US" dirty="0" smtClean="0">
                <a:latin typeface="Consolas" panose="020B0609020204030204" pitchFamily="49" charset="0"/>
              </a:rPr>
              <a:t>Account's </a:t>
            </a:r>
            <a:r>
              <a:rPr lang="en-US" dirty="0">
                <a:latin typeface="Consolas" panose="020B0609020204030204" pitchFamily="49" charset="0"/>
              </a:rPr>
              <a:t>Name</a:t>
            </a:r>
            <a:r>
              <a:rPr lang="en-US" dirty="0"/>
              <a:t> </a:t>
            </a:r>
            <a:r>
              <a:rPr lang="en-US" dirty="0" smtClean="0"/>
              <a:t>Property </a:t>
            </a:r>
            <a:r>
              <a:rPr lang="en-US" sz="2000" b="0" dirty="0" smtClean="0"/>
              <a:t>(1 of 3)</a:t>
            </a:r>
            <a:endParaRPr lang="en-US" sz="2000" b="0" dirty="0"/>
          </a:p>
        </p:txBody>
      </p:sp>
      <p:sp>
        <p:nvSpPr>
          <p:cNvPr id="3" name="Text Placeholder 2"/>
          <p:cNvSpPr>
            <a:spLocks noGrp="1"/>
          </p:cNvSpPr>
          <p:nvPr>
            <p:ph type="body" idx="1"/>
          </p:nvPr>
        </p:nvSpPr>
        <p:spPr/>
        <p:txBody>
          <a:bodyPr/>
          <a:lstStyle/>
          <a:p>
            <a:r>
              <a:rPr lang="en-US" sz="2400" dirty="0" smtClean="0">
                <a:latin typeface="+mn-lt"/>
              </a:rPr>
              <a:t>The </a:t>
            </a:r>
            <a:r>
              <a:rPr lang="en-US" sz="2400" dirty="0" smtClean="0">
                <a:latin typeface="Consolas" panose="020B0609020204030204" pitchFamily="49" charset="0"/>
              </a:rPr>
              <a:t>get</a:t>
            </a:r>
            <a:r>
              <a:rPr lang="en-US" sz="2400" dirty="0" smtClean="0">
                <a:latin typeface="+mn-lt"/>
              </a:rPr>
              <a:t> accessor of the </a:t>
            </a:r>
            <a:r>
              <a:rPr lang="en-US" sz="2400" dirty="0" smtClean="0">
                <a:latin typeface="Consolas" panose="020B0609020204030204" pitchFamily="49" charset="0"/>
              </a:rPr>
              <a:t>Account</a:t>
            </a:r>
            <a:r>
              <a:rPr lang="en-US" sz="2400" dirty="0" smtClean="0">
                <a:latin typeface="+mn-lt"/>
              </a:rPr>
              <a:t> class's </a:t>
            </a:r>
            <a:r>
              <a:rPr lang="en-US" sz="2400" dirty="0" smtClean="0">
                <a:latin typeface="Consolas" panose="020B0609020204030204" pitchFamily="49" charset="0"/>
              </a:rPr>
              <a:t>Name</a:t>
            </a:r>
            <a:r>
              <a:rPr lang="en-US" sz="2400" dirty="0" smtClean="0">
                <a:latin typeface="+mn-lt"/>
              </a:rPr>
              <a:t> property </a:t>
            </a:r>
            <a:r>
              <a:rPr lang="en-US" sz="2400" b="1" dirty="0" smtClean="0">
                <a:latin typeface="+mn-lt"/>
              </a:rPr>
              <a:t>gets</a:t>
            </a:r>
            <a:r>
              <a:rPr lang="en-US" sz="2400" dirty="0" smtClean="0">
                <a:latin typeface="+mn-lt"/>
              </a:rPr>
              <a:t> the account name stored in a particular </a:t>
            </a:r>
            <a:r>
              <a:rPr lang="en-US" sz="2400" dirty="0" smtClean="0">
                <a:latin typeface="Consolas" panose="020B0609020204030204" pitchFamily="49" charset="0"/>
              </a:rPr>
              <a:t>Account</a:t>
            </a:r>
            <a:r>
              <a:rPr lang="en-US" sz="2400" dirty="0" smtClean="0">
                <a:latin typeface="+mn-lt"/>
              </a:rPr>
              <a:t> object.</a:t>
            </a:r>
          </a:p>
          <a:p>
            <a:r>
              <a:rPr lang="en-US" sz="2400" dirty="0" smtClean="0">
                <a:latin typeface="+mn-lt"/>
              </a:rPr>
              <a:t>myAccount.Name</a:t>
            </a:r>
            <a:endParaRPr lang="en-US" sz="2400" dirty="0">
              <a:latin typeface="+mn-lt"/>
            </a:endParaRPr>
          </a:p>
          <a:p>
            <a:pPr lvl="1"/>
            <a:r>
              <a:rPr lang="en-US" sz="2400" dirty="0">
                <a:latin typeface="+mn-lt"/>
              </a:rPr>
              <a:t>To access a property, you specify the </a:t>
            </a:r>
            <a:r>
              <a:rPr lang="en-US" sz="2400" dirty="0" smtClean="0">
                <a:latin typeface="+mn-lt"/>
              </a:rPr>
              <a:t>object's </a:t>
            </a:r>
            <a:r>
              <a:rPr lang="en-US" sz="2400" dirty="0">
                <a:latin typeface="+mn-lt"/>
              </a:rPr>
              <a:t>name </a:t>
            </a:r>
            <a:r>
              <a:rPr lang="en-US" sz="2400" b="1" dirty="0">
                <a:latin typeface="+mn-lt"/>
              </a:rPr>
              <a:t>(</a:t>
            </a:r>
            <a:r>
              <a:rPr lang="en-US" sz="2400" dirty="0">
                <a:latin typeface="Consolas" panose="020B0609020204030204" pitchFamily="49" charset="0"/>
              </a:rPr>
              <a:t>myAccount</a:t>
            </a:r>
            <a:r>
              <a:rPr lang="en-US" sz="2400" b="1" dirty="0">
                <a:latin typeface="+mn-lt"/>
              </a:rPr>
              <a:t>)</a:t>
            </a:r>
            <a:r>
              <a:rPr lang="en-US" sz="2400" dirty="0">
                <a:latin typeface="+mn-lt"/>
              </a:rPr>
              <a:t>, followed by the member-access operator </a:t>
            </a:r>
            <a:r>
              <a:rPr lang="en-US" sz="2400" dirty="0" smtClean="0">
                <a:latin typeface="+mn-lt"/>
              </a:rPr>
              <a:t>(</a:t>
            </a:r>
            <a:r>
              <a:rPr lang="en-US" sz="2400" dirty="0" smtClean="0">
                <a:latin typeface="Consolas" panose="020B0609020204030204" pitchFamily="49" charset="0"/>
              </a:rPr>
              <a:t>·</a:t>
            </a:r>
            <a:r>
              <a:rPr lang="en-US" sz="2400" dirty="0" smtClean="0">
                <a:latin typeface="+mn-lt"/>
              </a:rPr>
              <a:t>) </a:t>
            </a:r>
            <a:r>
              <a:rPr lang="en-US" sz="2400" dirty="0">
                <a:latin typeface="+mn-lt"/>
              </a:rPr>
              <a:t>and the </a:t>
            </a:r>
            <a:r>
              <a:rPr lang="en-US" sz="2400" dirty="0" smtClean="0">
                <a:latin typeface="+mn-lt"/>
              </a:rPr>
              <a:t>property's </a:t>
            </a:r>
            <a:r>
              <a:rPr lang="en-US" sz="2400" dirty="0">
                <a:latin typeface="+mn-lt"/>
              </a:rPr>
              <a:t>name </a:t>
            </a:r>
            <a:r>
              <a:rPr lang="en-US" sz="2400" b="1" dirty="0">
                <a:latin typeface="+mn-lt"/>
              </a:rPr>
              <a:t>(</a:t>
            </a:r>
            <a:r>
              <a:rPr lang="en-US" sz="2400" dirty="0">
                <a:latin typeface="Consolas" panose="020B0609020204030204" pitchFamily="49" charset="0"/>
              </a:rPr>
              <a:t>Name</a:t>
            </a:r>
            <a:r>
              <a:rPr lang="en-US" sz="2400" b="1" dirty="0">
                <a:latin typeface="+mn-lt"/>
              </a:rPr>
              <a:t>)</a:t>
            </a:r>
            <a:r>
              <a:rPr lang="en-US" sz="2400" dirty="0">
                <a:latin typeface="+mn-lt"/>
              </a:rPr>
              <a:t>. </a:t>
            </a:r>
          </a:p>
          <a:p>
            <a:pPr lvl="1"/>
            <a:r>
              <a:rPr lang="en-US" sz="2400" dirty="0">
                <a:latin typeface="+mn-lt"/>
              </a:rPr>
              <a:t>When used to get the </a:t>
            </a:r>
            <a:r>
              <a:rPr lang="en-US" sz="2400" dirty="0" smtClean="0">
                <a:latin typeface="+mn-lt"/>
              </a:rPr>
              <a:t>account's </a:t>
            </a:r>
            <a:r>
              <a:rPr lang="en-US" sz="2400" dirty="0">
                <a:latin typeface="+mn-lt"/>
              </a:rPr>
              <a:t>name, this notation </a:t>
            </a:r>
            <a:r>
              <a:rPr lang="en-US" sz="2400" b="1" dirty="0">
                <a:latin typeface="+mn-lt"/>
              </a:rPr>
              <a:t>implicitly</a:t>
            </a:r>
            <a:r>
              <a:rPr lang="en-US" sz="2400" dirty="0">
                <a:latin typeface="+mn-lt"/>
              </a:rPr>
              <a:t> executes the </a:t>
            </a:r>
            <a:r>
              <a:rPr lang="en-US" sz="2400" dirty="0" smtClean="0">
                <a:latin typeface="+mn-lt"/>
              </a:rPr>
              <a:t>property's </a:t>
            </a:r>
            <a:r>
              <a:rPr lang="en-US" sz="2400" dirty="0">
                <a:latin typeface="Consolas" panose="020B0609020204030204" pitchFamily="49" charset="0"/>
              </a:rPr>
              <a:t>get</a:t>
            </a:r>
            <a:r>
              <a:rPr lang="en-US" sz="2400" dirty="0">
                <a:latin typeface="+mn-lt"/>
              </a:rPr>
              <a:t> accessor, which returns the </a:t>
            </a:r>
            <a:r>
              <a:rPr lang="en-US" sz="2400" dirty="0" smtClean="0">
                <a:latin typeface="+mn-lt"/>
              </a:rPr>
              <a:t>account's </a:t>
            </a:r>
            <a:r>
              <a:rPr lang="en-US" sz="2400" dirty="0">
                <a:latin typeface="+mn-lt"/>
              </a:rPr>
              <a:t>name.</a:t>
            </a:r>
          </a:p>
        </p:txBody>
      </p:sp>
    </p:spTree>
    <p:extLst>
      <p:ext uri="{BB962C8B-B14F-4D97-AF65-F5344CB8AC3E}">
        <p14:creationId xmlns:p14="http://schemas.microsoft.com/office/powerpoint/2010/main" val="21633971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4.6.1 Class </a:t>
            </a:r>
            <a:r>
              <a:rPr lang="en-US" dirty="0">
                <a:latin typeface="Consolas" panose="020B0609020204030204" pitchFamily="49" charset="0"/>
              </a:rPr>
              <a:t>AccountTest</a:t>
            </a:r>
            <a:r>
              <a:rPr lang="en-US" dirty="0"/>
              <a:t> Using </a:t>
            </a:r>
            <a:r>
              <a:rPr lang="en-US" dirty="0" smtClean="0">
                <a:latin typeface="Consolas" panose="020B0609020204030204" pitchFamily="49" charset="0"/>
              </a:rPr>
              <a:t>Account's </a:t>
            </a:r>
            <a:r>
              <a:rPr lang="en-US" dirty="0">
                <a:latin typeface="Consolas" panose="020B0609020204030204" pitchFamily="49" charset="0"/>
              </a:rPr>
              <a:t>Name</a:t>
            </a:r>
            <a:r>
              <a:rPr lang="en-US" dirty="0"/>
              <a:t> Property </a:t>
            </a:r>
            <a:r>
              <a:rPr lang="en-US" sz="2000" b="0" dirty="0" smtClean="0"/>
              <a:t>(2 of 3)</a:t>
            </a:r>
            <a:endParaRPr lang="en-US" sz="2000" b="0" dirty="0"/>
          </a:p>
        </p:txBody>
      </p:sp>
      <p:sp>
        <p:nvSpPr>
          <p:cNvPr id="3" name="Text Placeholder 2"/>
          <p:cNvSpPr>
            <a:spLocks noGrp="1"/>
          </p:cNvSpPr>
          <p:nvPr>
            <p:ph type="body" idx="1"/>
          </p:nvPr>
        </p:nvSpPr>
        <p:spPr/>
        <p:txBody>
          <a:bodyPr/>
          <a:lstStyle/>
          <a:p>
            <a:r>
              <a:rPr lang="en-US" sz="2400" dirty="0">
                <a:latin typeface="+mn-lt"/>
              </a:rPr>
              <a:t>When </a:t>
            </a:r>
            <a:r>
              <a:rPr lang="en-US" sz="2400" dirty="0">
                <a:latin typeface="Consolas" panose="020B0609020204030204" pitchFamily="49" charset="0"/>
              </a:rPr>
              <a:t>Main</a:t>
            </a:r>
            <a:r>
              <a:rPr lang="en-US" sz="2400" dirty="0">
                <a:latin typeface="+mn-lt"/>
              </a:rPr>
              <a:t> accesses the </a:t>
            </a:r>
            <a:r>
              <a:rPr lang="en-US" sz="2400" dirty="0">
                <a:latin typeface="Consolas" panose="020B0609020204030204" pitchFamily="49" charset="0"/>
              </a:rPr>
              <a:t>Name</a:t>
            </a:r>
            <a:r>
              <a:rPr lang="en-US" sz="2400" dirty="0">
                <a:latin typeface="+mn-lt"/>
              </a:rPr>
              <a:t> property in line 13</a:t>
            </a:r>
          </a:p>
          <a:p>
            <a:r>
              <a:rPr lang="en-US" sz="2400" dirty="0">
                <a:latin typeface="+mn-lt"/>
              </a:rPr>
              <a:t>The app transfers execution from the expression </a:t>
            </a:r>
            <a:r>
              <a:rPr lang="en-US" sz="2400" dirty="0">
                <a:latin typeface="Consolas" panose="020B0609020204030204" pitchFamily="49" charset="0"/>
              </a:rPr>
              <a:t>myAccount.Name</a:t>
            </a:r>
            <a:r>
              <a:rPr lang="en-US" sz="2400" dirty="0">
                <a:latin typeface="+mn-lt"/>
              </a:rPr>
              <a:t> (line 13 in </a:t>
            </a:r>
            <a:r>
              <a:rPr lang="en-US" sz="2400" dirty="0">
                <a:latin typeface="Consolas" panose="020B0609020204030204" pitchFamily="49" charset="0"/>
              </a:rPr>
              <a:t>Main</a:t>
            </a:r>
            <a:r>
              <a:rPr lang="en-US" sz="2400" dirty="0">
                <a:latin typeface="+mn-lt"/>
              </a:rPr>
              <a:t>) to the property </a:t>
            </a:r>
            <a:r>
              <a:rPr lang="en-US" sz="2400" dirty="0" smtClean="0">
                <a:latin typeface="Consolas" panose="020B0609020204030204" pitchFamily="49" charset="0"/>
              </a:rPr>
              <a:t>Name's </a:t>
            </a:r>
            <a:r>
              <a:rPr lang="en-US" sz="2400" dirty="0">
                <a:latin typeface="Consolas" panose="020B0609020204030204" pitchFamily="49" charset="0"/>
              </a:rPr>
              <a:t>get </a:t>
            </a:r>
            <a:r>
              <a:rPr lang="en-US" sz="2400" dirty="0">
                <a:latin typeface="+mn-lt"/>
              </a:rPr>
              <a:t>accessor</a:t>
            </a:r>
            <a:r>
              <a:rPr lang="en-US" sz="2400" dirty="0" smtClean="0">
                <a:latin typeface="+mn-lt"/>
              </a:rPr>
              <a:t>.</a:t>
            </a:r>
            <a:endParaRPr lang="en-US" sz="2400" dirty="0">
              <a:latin typeface="+mn-lt"/>
            </a:endParaRPr>
          </a:p>
          <a:p>
            <a:r>
              <a:rPr lang="en-US" sz="2400" dirty="0">
                <a:latin typeface="+mn-lt"/>
              </a:rPr>
              <a:t>Next, the </a:t>
            </a:r>
            <a:r>
              <a:rPr lang="en-US" sz="2400" dirty="0">
                <a:latin typeface="Consolas" panose="020B0609020204030204" pitchFamily="49" charset="0"/>
              </a:rPr>
              <a:t>Name</a:t>
            </a:r>
            <a:r>
              <a:rPr lang="en-US" sz="2400" dirty="0">
                <a:latin typeface="+mn-lt"/>
              </a:rPr>
              <a:t> </a:t>
            </a:r>
            <a:r>
              <a:rPr lang="en-US" sz="2400" dirty="0" smtClean="0">
                <a:latin typeface="+mn-lt"/>
              </a:rPr>
              <a:t>property's </a:t>
            </a:r>
            <a:r>
              <a:rPr lang="en-US" sz="2400" dirty="0">
                <a:latin typeface="Consolas" panose="020B0609020204030204" pitchFamily="49" charset="0"/>
              </a:rPr>
              <a:t>get</a:t>
            </a:r>
            <a:r>
              <a:rPr lang="en-US" sz="2400" dirty="0">
                <a:latin typeface="+mn-lt"/>
              </a:rPr>
              <a:t> accessor performs its task—that is, it returns (i.e., gives back) the value of </a:t>
            </a:r>
            <a:r>
              <a:rPr lang="en-US" sz="2400" dirty="0" smtClean="0">
                <a:latin typeface="Consolas" panose="020B0609020204030204" pitchFamily="49" charset="0"/>
              </a:rPr>
              <a:t>myAccount's</a:t>
            </a:r>
            <a:r>
              <a:rPr lang="en-US" sz="2400" dirty="0" smtClean="0">
                <a:latin typeface="+mn-lt"/>
              </a:rPr>
              <a:t> </a:t>
            </a:r>
            <a:r>
              <a:rPr lang="en-US" sz="2400" dirty="0">
                <a:latin typeface="Consolas" panose="020B0609020204030204" pitchFamily="49" charset="0"/>
              </a:rPr>
              <a:t>name</a:t>
            </a:r>
            <a:r>
              <a:rPr lang="en-US" sz="2400" dirty="0">
                <a:latin typeface="+mn-lt"/>
              </a:rPr>
              <a:t> instance variable to line 13 where the property was accessed</a:t>
            </a:r>
            <a:r>
              <a:rPr lang="en-US" sz="2400" dirty="0" smtClean="0">
                <a:latin typeface="+mn-lt"/>
              </a:rPr>
              <a:t>.</a:t>
            </a:r>
            <a:endParaRPr lang="en-US" sz="2400" dirty="0">
              <a:latin typeface="+mn-lt"/>
            </a:endParaRPr>
          </a:p>
          <a:p>
            <a:r>
              <a:rPr lang="en-US" sz="2400" dirty="0">
                <a:latin typeface="Consolas" panose="020B0609020204030204" pitchFamily="49" charset="0"/>
              </a:rPr>
              <a:t>Console.WriteLine</a:t>
            </a:r>
            <a:r>
              <a:rPr lang="en-US" sz="2400" dirty="0">
                <a:latin typeface="+mn-lt"/>
              </a:rPr>
              <a:t> displays the </a:t>
            </a:r>
            <a:r>
              <a:rPr lang="en-US" sz="2400" dirty="0">
                <a:latin typeface="Consolas" panose="020B0609020204030204" pitchFamily="49" charset="0"/>
              </a:rPr>
              <a:t>string</a:t>
            </a:r>
            <a:r>
              <a:rPr lang="en-US" sz="2400" dirty="0">
                <a:latin typeface="+mn-lt"/>
              </a:rPr>
              <a:t> returned by the </a:t>
            </a:r>
            <a:r>
              <a:rPr lang="en-US" sz="2400" dirty="0">
                <a:latin typeface="Consolas" panose="020B0609020204030204" pitchFamily="49" charset="0"/>
              </a:rPr>
              <a:t>Name</a:t>
            </a:r>
            <a:r>
              <a:rPr lang="en-US" sz="2400" dirty="0">
                <a:latin typeface="+mn-lt"/>
              </a:rPr>
              <a:t> </a:t>
            </a:r>
            <a:r>
              <a:rPr lang="en-US" sz="2400" dirty="0" smtClean="0">
                <a:latin typeface="+mn-lt"/>
              </a:rPr>
              <a:t>property's </a:t>
            </a:r>
            <a:r>
              <a:rPr lang="en-US" sz="2400" dirty="0">
                <a:latin typeface="Consolas" panose="020B0609020204030204" pitchFamily="49" charset="0"/>
              </a:rPr>
              <a:t>get</a:t>
            </a:r>
            <a:r>
              <a:rPr lang="en-US" sz="2400" dirty="0">
                <a:latin typeface="+mn-lt"/>
              </a:rPr>
              <a:t> accessor.</a:t>
            </a:r>
          </a:p>
        </p:txBody>
      </p:sp>
    </p:spTree>
    <p:extLst>
      <p:ext uri="{BB962C8B-B14F-4D97-AF65-F5344CB8AC3E}">
        <p14:creationId xmlns:p14="http://schemas.microsoft.com/office/powerpoint/2010/main" val="10777425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4.6.1 Class </a:t>
            </a:r>
            <a:r>
              <a:rPr lang="en-US" dirty="0">
                <a:latin typeface="Consolas" panose="020B0609020204030204" pitchFamily="49" charset="0"/>
              </a:rPr>
              <a:t>AccountTest</a:t>
            </a:r>
            <a:r>
              <a:rPr lang="en-US" dirty="0"/>
              <a:t> Using </a:t>
            </a:r>
            <a:r>
              <a:rPr lang="en-US" dirty="0" smtClean="0">
                <a:latin typeface="Consolas" panose="020B0609020204030204" pitchFamily="49" charset="0"/>
              </a:rPr>
              <a:t>Account's </a:t>
            </a:r>
            <a:r>
              <a:rPr lang="en-US" dirty="0">
                <a:latin typeface="Consolas" panose="020B0609020204030204" pitchFamily="49" charset="0"/>
              </a:rPr>
              <a:t>Name</a:t>
            </a:r>
            <a:r>
              <a:rPr lang="en-US" dirty="0"/>
              <a:t> </a:t>
            </a:r>
            <a:r>
              <a:rPr lang="en-US" dirty="0" smtClean="0"/>
              <a:t>Property </a:t>
            </a:r>
            <a:r>
              <a:rPr lang="en-US" sz="2000" b="0" dirty="0" smtClean="0"/>
              <a:t>(3 of 3)</a:t>
            </a:r>
            <a:endParaRPr lang="en-US" sz="2000" b="0" dirty="0"/>
          </a:p>
        </p:txBody>
      </p:sp>
      <p:sp>
        <p:nvSpPr>
          <p:cNvPr id="3" name="Text Placeholder 2"/>
          <p:cNvSpPr>
            <a:spLocks noGrp="1"/>
          </p:cNvSpPr>
          <p:nvPr>
            <p:ph type="body" idx="1"/>
          </p:nvPr>
        </p:nvSpPr>
        <p:spPr>
          <a:xfrm>
            <a:off x="457200" y="1600200"/>
            <a:ext cx="8229600" cy="4697361"/>
          </a:xfrm>
        </p:spPr>
        <p:txBody>
          <a:bodyPr/>
          <a:lstStyle/>
          <a:p>
            <a:r>
              <a:rPr lang="en-US" sz="2400" dirty="0">
                <a:latin typeface="+mn-lt"/>
              </a:rPr>
              <a:t>When property </a:t>
            </a:r>
            <a:r>
              <a:rPr lang="en-US" sz="2400" dirty="0" smtClean="0">
                <a:latin typeface="Consolas" panose="020B0609020204030204" pitchFamily="49" charset="0"/>
              </a:rPr>
              <a:t>Name</a:t>
            </a:r>
            <a:r>
              <a:rPr lang="en-US" sz="2400" dirty="0" smtClean="0">
                <a:latin typeface="+mn-lt"/>
              </a:rPr>
              <a:t> </a:t>
            </a:r>
            <a:r>
              <a:rPr lang="en-US" sz="2400" dirty="0">
                <a:latin typeface="+mn-lt"/>
              </a:rPr>
              <a:t>is invoked by the expression </a:t>
            </a:r>
            <a:r>
              <a:rPr lang="en-US" sz="2400" dirty="0" smtClean="0">
                <a:latin typeface="Consolas" panose="020B0609020204030204" pitchFamily="49" charset="0"/>
              </a:rPr>
              <a:t>myAccount.Name</a:t>
            </a:r>
            <a:r>
              <a:rPr lang="en-US" sz="2400" dirty="0" smtClean="0">
                <a:latin typeface="+mn-lt"/>
              </a:rPr>
              <a:t> </a:t>
            </a:r>
            <a:r>
              <a:rPr lang="en-US" sz="2400" dirty="0">
                <a:latin typeface="+mn-lt"/>
              </a:rPr>
              <a:t>on the left of an assignment</a:t>
            </a:r>
          </a:p>
          <a:p>
            <a:pPr lvl="1"/>
            <a:r>
              <a:rPr lang="en-US" sz="2400" dirty="0">
                <a:latin typeface="+mn-lt"/>
              </a:rPr>
              <a:t>The app transfers program execution from line 18 in </a:t>
            </a:r>
            <a:r>
              <a:rPr lang="en-US" sz="2400" dirty="0" smtClean="0">
                <a:latin typeface="Consolas" panose="020B0609020204030204" pitchFamily="49" charset="0"/>
              </a:rPr>
              <a:t>Main</a:t>
            </a:r>
            <a:r>
              <a:rPr lang="en-US" sz="2400" dirty="0" smtClean="0">
                <a:latin typeface="+mn-lt"/>
              </a:rPr>
              <a:t> </a:t>
            </a:r>
            <a:r>
              <a:rPr lang="en-US" sz="2400" dirty="0">
                <a:latin typeface="+mn-lt"/>
              </a:rPr>
              <a:t>to </a:t>
            </a:r>
            <a:r>
              <a:rPr lang="en-US" sz="2400" dirty="0" smtClean="0">
                <a:latin typeface="Consolas" panose="020B0609020204030204" pitchFamily="49" charset="0"/>
              </a:rPr>
              <a:t>Name's set </a:t>
            </a:r>
            <a:r>
              <a:rPr lang="en-US" sz="2400" dirty="0" smtClean="0">
                <a:latin typeface="+mn-lt"/>
              </a:rPr>
              <a:t>accessor.</a:t>
            </a:r>
            <a:endParaRPr lang="en-US" sz="2400" dirty="0">
              <a:latin typeface="+mn-lt"/>
            </a:endParaRPr>
          </a:p>
          <a:p>
            <a:pPr lvl="1"/>
            <a:r>
              <a:rPr lang="en-US" sz="2400" dirty="0">
                <a:latin typeface="+mn-lt"/>
              </a:rPr>
              <a:t>Property </a:t>
            </a:r>
            <a:r>
              <a:rPr lang="en-US" sz="2400" dirty="0" smtClean="0">
                <a:latin typeface="Consolas" panose="020B0609020204030204" pitchFamily="49" charset="0"/>
              </a:rPr>
              <a:t>Name's set </a:t>
            </a:r>
            <a:r>
              <a:rPr lang="en-US" sz="2400" dirty="0" smtClean="0">
                <a:latin typeface="+mn-lt"/>
              </a:rPr>
              <a:t>accessor </a:t>
            </a:r>
            <a:r>
              <a:rPr lang="en-US" sz="2400" dirty="0">
                <a:latin typeface="+mn-lt"/>
              </a:rPr>
              <a:t>performs its task—that is, it stores in the </a:t>
            </a:r>
            <a:r>
              <a:rPr lang="en-US" sz="2400" dirty="0" smtClean="0">
                <a:latin typeface="Consolas" panose="020B0609020204030204" pitchFamily="49" charset="0"/>
              </a:rPr>
              <a:t>myAccount</a:t>
            </a:r>
            <a:r>
              <a:rPr lang="en-US" sz="2400" dirty="0" smtClean="0">
                <a:latin typeface="+mn-lt"/>
              </a:rPr>
              <a:t> object's </a:t>
            </a:r>
            <a:r>
              <a:rPr lang="en-US" sz="2400" dirty="0">
                <a:latin typeface="+mn-lt"/>
              </a:rPr>
              <a:t>name instance variable the </a:t>
            </a:r>
            <a:r>
              <a:rPr lang="en-US" sz="2400" dirty="0" smtClean="0">
                <a:latin typeface="Consolas" panose="020B0609020204030204" pitchFamily="49" charset="0"/>
              </a:rPr>
              <a:t>string</a:t>
            </a:r>
            <a:r>
              <a:rPr lang="en-US" sz="2400" dirty="0" smtClean="0">
                <a:latin typeface="+mn-lt"/>
              </a:rPr>
              <a:t> </a:t>
            </a:r>
            <a:r>
              <a:rPr lang="en-US" sz="2400" dirty="0">
                <a:latin typeface="+mn-lt"/>
              </a:rPr>
              <a:t>value that was assigned to property </a:t>
            </a:r>
            <a:r>
              <a:rPr lang="en-US" sz="2400" dirty="0" smtClean="0">
                <a:latin typeface="Consolas" panose="020B0609020204030204" pitchFamily="49" charset="0"/>
              </a:rPr>
              <a:t>Name</a:t>
            </a:r>
            <a:r>
              <a:rPr lang="en-US" sz="2400" dirty="0" smtClean="0">
                <a:latin typeface="+mn-lt"/>
              </a:rPr>
              <a:t> </a:t>
            </a:r>
            <a:r>
              <a:rPr lang="en-US" sz="2400" dirty="0">
                <a:latin typeface="+mn-lt"/>
              </a:rPr>
              <a:t>in </a:t>
            </a:r>
            <a:r>
              <a:rPr lang="en-US" sz="2400" dirty="0" smtClean="0">
                <a:latin typeface="Consolas" panose="020B0609020204030204" pitchFamily="49" charset="0"/>
              </a:rPr>
              <a:t>Main</a:t>
            </a:r>
            <a:r>
              <a:rPr lang="en-US" sz="2400" dirty="0" smtClean="0">
                <a:latin typeface="+mn-lt"/>
              </a:rPr>
              <a:t> </a:t>
            </a:r>
            <a:r>
              <a:rPr lang="en-US" sz="2400" dirty="0">
                <a:latin typeface="+mn-lt"/>
              </a:rPr>
              <a:t>(line 18</a:t>
            </a:r>
            <a:r>
              <a:rPr lang="en-US" sz="2400" dirty="0" smtClean="0">
                <a:latin typeface="+mn-lt"/>
              </a:rPr>
              <a:t>).</a:t>
            </a:r>
            <a:endParaRPr lang="en-US" sz="2400" dirty="0">
              <a:latin typeface="+mn-lt"/>
            </a:endParaRPr>
          </a:p>
          <a:p>
            <a:pPr lvl="1"/>
            <a:r>
              <a:rPr lang="en-US" sz="2400" dirty="0" smtClean="0">
                <a:latin typeface="+mn-lt"/>
              </a:rPr>
              <a:t>When </a:t>
            </a:r>
            <a:r>
              <a:rPr lang="en-US" sz="2400" dirty="0" smtClean="0">
                <a:latin typeface="Consolas" panose="020B0609020204030204" pitchFamily="49" charset="0"/>
              </a:rPr>
              <a:t>Name's set </a:t>
            </a:r>
            <a:r>
              <a:rPr lang="en-US" sz="2400" dirty="0" smtClean="0">
                <a:latin typeface="+mn-lt"/>
              </a:rPr>
              <a:t>accessor completes execution, program execution returns to where the </a:t>
            </a:r>
            <a:r>
              <a:rPr lang="en-US" sz="2400" dirty="0" smtClean="0">
                <a:latin typeface="Consolas" panose="020B0609020204030204" pitchFamily="49" charset="0"/>
              </a:rPr>
              <a:t>Name</a:t>
            </a:r>
            <a:r>
              <a:rPr lang="en-US" sz="2400" dirty="0" smtClean="0">
                <a:latin typeface="+mn-lt"/>
              </a:rPr>
              <a:t> property was accessed (line 18 in </a:t>
            </a:r>
            <a:r>
              <a:rPr lang="en-US" sz="2400" dirty="0" smtClean="0">
                <a:latin typeface="Consolas" panose="020B0609020204030204" pitchFamily="49" charset="0"/>
              </a:rPr>
              <a:t>Main</a:t>
            </a:r>
            <a:r>
              <a:rPr lang="en-US" sz="2400" dirty="0" smtClean="0">
                <a:latin typeface="+mn-lt"/>
              </a:rPr>
              <a:t>), then execution continues at line 21.</a:t>
            </a:r>
            <a:endParaRPr lang="en-US" sz="2400" dirty="0">
              <a:latin typeface="+mn-lt"/>
            </a:endParaRPr>
          </a:p>
        </p:txBody>
      </p:sp>
    </p:spTree>
    <p:extLst>
      <p:ext uri="{BB962C8B-B14F-4D97-AF65-F5344CB8AC3E}">
        <p14:creationId xmlns:p14="http://schemas.microsoft.com/office/powerpoint/2010/main" val="34921902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4.6.2 </a:t>
            </a:r>
            <a:r>
              <a:rPr lang="en-US" dirty="0">
                <a:latin typeface="Consolas" panose="020B0609020204030204" pitchFamily="49" charset="0"/>
                <a:cs typeface="Times New Roman" panose="02020603050405020304" pitchFamily="18" charset="0"/>
              </a:rPr>
              <a:t>Account</a:t>
            </a:r>
            <a:r>
              <a:rPr lang="en-US" dirty="0">
                <a:latin typeface="Times New Roman" panose="02020603050405020304" pitchFamily="18" charset="0"/>
                <a:cs typeface="Times New Roman" panose="02020603050405020304" pitchFamily="18" charset="0"/>
              </a:rPr>
              <a:t> Class with an Instance Variable and a </a:t>
            </a:r>
            <a:r>
              <a:rPr lang="en-US" dirty="0" smtClean="0">
                <a:latin typeface="Times New Roman" panose="02020603050405020304" pitchFamily="18" charset="0"/>
                <a:cs typeface="Times New Roman" panose="02020603050405020304" pitchFamily="18" charset="0"/>
              </a:rPr>
              <a:t>Property </a:t>
            </a:r>
            <a:r>
              <a:rPr lang="en-US" sz="2000" b="0" dirty="0" smtClean="0">
                <a:latin typeface="Times New Roman" panose="02020603050405020304" pitchFamily="18" charset="0"/>
                <a:cs typeface="Times New Roman" panose="02020603050405020304" pitchFamily="18" charset="0"/>
              </a:rPr>
              <a:t>(1 of 4)</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sz="2400" dirty="0">
                <a:latin typeface="+mn-lt"/>
              </a:rPr>
              <a:t>The updated </a:t>
            </a:r>
            <a:r>
              <a:rPr lang="en-US" sz="2400" dirty="0">
                <a:latin typeface="Consolas" panose="020B0609020204030204" pitchFamily="49" charset="0"/>
              </a:rPr>
              <a:t>Account</a:t>
            </a:r>
            <a:r>
              <a:rPr lang="en-US" sz="2400" dirty="0">
                <a:latin typeface="+mn-lt"/>
              </a:rPr>
              <a:t> class replaces the </a:t>
            </a:r>
            <a:r>
              <a:rPr lang="en-US" sz="2400" dirty="0">
                <a:latin typeface="Consolas" panose="020B0609020204030204" pitchFamily="49" charset="0"/>
              </a:rPr>
              <a:t>GetName</a:t>
            </a:r>
            <a:r>
              <a:rPr lang="en-US" sz="2400" dirty="0">
                <a:latin typeface="+mn-lt"/>
              </a:rPr>
              <a:t> and </a:t>
            </a:r>
            <a:r>
              <a:rPr lang="en-US" sz="2400" dirty="0">
                <a:latin typeface="Consolas" panose="020B0609020204030204" pitchFamily="49" charset="0"/>
              </a:rPr>
              <a:t>SetName</a:t>
            </a:r>
            <a:r>
              <a:rPr lang="en-US" sz="2400" dirty="0">
                <a:latin typeface="+mn-lt"/>
              </a:rPr>
              <a:t> methods from </a:t>
            </a:r>
            <a:r>
              <a:rPr lang="en-US" sz="2400" dirty="0" smtClean="0">
                <a:latin typeface="+mn-lt"/>
              </a:rPr>
              <a:t>Figure 4.2 </a:t>
            </a:r>
            <a:r>
              <a:rPr lang="en-US" sz="2400" dirty="0">
                <a:latin typeface="+mn-lt"/>
              </a:rPr>
              <a:t>with the property </a:t>
            </a:r>
            <a:r>
              <a:rPr lang="en-US" sz="2400" dirty="0">
                <a:latin typeface="Consolas" panose="020B0609020204030204" pitchFamily="49" charset="0"/>
              </a:rPr>
              <a:t>Name</a:t>
            </a:r>
            <a:r>
              <a:rPr lang="en-US" sz="2400" dirty="0">
                <a:latin typeface="+mn-lt"/>
              </a:rPr>
              <a:t> (lines 10–20 of </a:t>
            </a:r>
            <a:r>
              <a:rPr lang="en-US" sz="2400" dirty="0" smtClean="0">
                <a:latin typeface="+mn-lt"/>
              </a:rPr>
              <a:t>Figure 4.6).</a:t>
            </a:r>
            <a:endParaRPr lang="en-US" sz="2400" dirty="0">
              <a:latin typeface="+mn-lt"/>
            </a:endParaRPr>
          </a:p>
          <a:p>
            <a:r>
              <a:rPr lang="en-US" sz="2400" dirty="0">
                <a:latin typeface="+mn-lt"/>
              </a:rPr>
              <a:t>The </a:t>
            </a:r>
            <a:r>
              <a:rPr lang="en-US" sz="2400" dirty="0" smtClean="0">
                <a:latin typeface="+mn-lt"/>
              </a:rPr>
              <a:t>property's </a:t>
            </a:r>
            <a:r>
              <a:rPr lang="en-US" sz="2400" dirty="0">
                <a:latin typeface="Consolas" panose="020B0609020204030204" pitchFamily="49" charset="0"/>
              </a:rPr>
              <a:t>get</a:t>
            </a:r>
            <a:r>
              <a:rPr lang="en-US" sz="2400" dirty="0">
                <a:latin typeface="+mn-lt"/>
              </a:rPr>
              <a:t> and </a:t>
            </a:r>
            <a:r>
              <a:rPr lang="en-US" sz="2400" dirty="0">
                <a:latin typeface="Consolas" panose="020B0609020204030204" pitchFamily="49" charset="0"/>
              </a:rPr>
              <a:t>set</a:t>
            </a:r>
            <a:r>
              <a:rPr lang="en-US" sz="2400" dirty="0">
                <a:latin typeface="+mn-lt"/>
              </a:rPr>
              <a:t> accessors handle the details of </a:t>
            </a:r>
            <a:r>
              <a:rPr lang="en-US" sz="2400" b="1" dirty="0">
                <a:latin typeface="+mn-lt"/>
              </a:rPr>
              <a:t>getting</a:t>
            </a:r>
            <a:r>
              <a:rPr lang="en-US" sz="2400" dirty="0">
                <a:latin typeface="+mn-lt"/>
              </a:rPr>
              <a:t> and </a:t>
            </a:r>
            <a:r>
              <a:rPr lang="en-US" sz="2400" b="1" dirty="0">
                <a:latin typeface="+mn-lt"/>
              </a:rPr>
              <a:t>setting</a:t>
            </a:r>
            <a:r>
              <a:rPr lang="en-US" sz="2400" dirty="0">
                <a:latin typeface="+mn-lt"/>
              </a:rPr>
              <a:t> data, respectively.</a:t>
            </a:r>
          </a:p>
          <a:p>
            <a:r>
              <a:rPr lang="en-US" sz="2400" dirty="0">
                <a:latin typeface="+mn-lt"/>
              </a:rPr>
              <a:t>Unlike method names, the accessor names </a:t>
            </a:r>
            <a:r>
              <a:rPr lang="en-US" sz="2400" dirty="0">
                <a:latin typeface="Consolas" panose="020B0609020204030204" pitchFamily="49" charset="0"/>
              </a:rPr>
              <a:t>get</a:t>
            </a:r>
            <a:r>
              <a:rPr lang="en-US" sz="2400" dirty="0">
                <a:latin typeface="+mn-lt"/>
              </a:rPr>
              <a:t> and </a:t>
            </a:r>
            <a:r>
              <a:rPr lang="en-US" sz="2400" dirty="0">
                <a:latin typeface="Consolas" panose="020B0609020204030204" pitchFamily="49" charset="0"/>
              </a:rPr>
              <a:t>set</a:t>
            </a:r>
            <a:r>
              <a:rPr lang="en-US" sz="2400" dirty="0">
                <a:latin typeface="+mn-lt"/>
              </a:rPr>
              <a:t> each begin with a lowercase letter</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8725425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482213"/>
          </a:xfrm>
        </p:spPr>
        <p:txBody>
          <a:bodyPr anchor="ctr"/>
          <a:lstStyle/>
          <a:p>
            <a:r>
              <a:rPr lang="en-US" sz="3000" dirty="0"/>
              <a:t>Figure 4.6 Account Class That Replaces Public Methods </a:t>
            </a:r>
            <a:r>
              <a:rPr lang="en-US" sz="3000" dirty="0">
                <a:latin typeface="Consolas" panose="020B0609020204030204" pitchFamily="49" charset="0"/>
              </a:rPr>
              <a:t>SetName</a:t>
            </a:r>
            <a:r>
              <a:rPr lang="en-US" sz="3000" dirty="0"/>
              <a:t> and </a:t>
            </a:r>
            <a:r>
              <a:rPr lang="en-US" sz="3000" dirty="0">
                <a:latin typeface="Consolas" panose="020B0609020204030204" pitchFamily="49" charset="0"/>
              </a:rPr>
              <a:t>GetName</a:t>
            </a:r>
            <a:r>
              <a:rPr lang="en-US" sz="3000" dirty="0"/>
              <a:t> with a </a:t>
            </a:r>
            <a:r>
              <a:rPr lang="en-US" sz="3000" dirty="0">
                <a:latin typeface="Consolas" panose="020B0609020204030204" pitchFamily="49" charset="0"/>
              </a:rPr>
              <a:t>Public Name</a:t>
            </a:r>
            <a:r>
              <a:rPr lang="en-US" sz="3000" dirty="0"/>
              <a:t> Property</a:t>
            </a:r>
          </a:p>
        </p:txBody>
      </p:sp>
      <p:pic>
        <p:nvPicPr>
          <p:cNvPr id="4" name="Picture 3" descr="Program code for account class. Line 1: forward slash, forward slash, fig period 4.6, colon, account, period, cs. Line 2: forward slash, forward slash, account class that replaces public methods set name. Line 3: forward slash, forward slash, and get name, with a public name property, period. Line 4: blank. Line 5: class account. Line 6: left brace. Line 7, indented once: private string name, semi colon, forward slash, forward slash, instance variable. Line 8, indented once: blank. Line 9, indented once: forward slash, forward slash, property to get and set the name instance variable. Line 10, indented once: public string name. Line 11, indented once: left brace. Line 12, indented twice: get, forward slash, forward slash, returns the corresponding instance variable’s value. Line 13, indented twice: left brace. Line 14, indented three times: return name, semi colon, forward slash, forward slash, returns the value of name to the client code. Line 15, indented twice: right brace. Line 16, indented twice: set, forward slash, forward slash, assigns a new value to the corresponding instance variable. Line 17, indented twice: left brace. Line 18, indented three times: name = value, semi colon, forward slash, forward slash, value is implicitly declared and initialized. Line 19, indented twice: right brace. Line 20, indented once: right brace. Line 21: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013" y="2011638"/>
            <a:ext cx="7225974" cy="4191556"/>
          </a:xfrm>
          <a:prstGeom prst="rect">
            <a:avLst/>
          </a:prstGeom>
        </p:spPr>
      </p:pic>
    </p:spTree>
    <p:extLst>
      <p:ext uri="{BB962C8B-B14F-4D97-AF65-F5344CB8AC3E}">
        <p14:creationId xmlns:p14="http://schemas.microsoft.com/office/powerpoint/2010/main" val="2411120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smtClean="0"/>
              <a:t>(3 </a:t>
            </a:r>
            <a:r>
              <a:rPr lang="en-US" sz="2000" b="0" dirty="0"/>
              <a:t>of </a:t>
            </a:r>
            <a:r>
              <a:rPr lang="en-US" sz="2000" b="0" dirty="0" smtClean="0"/>
              <a:t>4)</a:t>
            </a:r>
            <a:endParaRPr lang="en-US" dirty="0"/>
          </a:p>
        </p:txBody>
      </p:sp>
      <p:sp>
        <p:nvSpPr>
          <p:cNvPr id="3" name="Text Placeholder 2"/>
          <p:cNvSpPr>
            <a:spLocks noGrp="1"/>
          </p:cNvSpPr>
          <p:nvPr>
            <p:ph type="body" idx="1"/>
          </p:nvPr>
        </p:nvSpPr>
        <p:spPr>
          <a:xfrm>
            <a:off x="457200" y="1600200"/>
            <a:ext cx="8229600" cy="4771103"/>
          </a:xfrm>
        </p:spPr>
        <p:txBody>
          <a:bodyPr/>
          <a:lstStyle/>
          <a:p>
            <a:pPr marL="0" indent="0">
              <a:buNone/>
            </a:pPr>
            <a:r>
              <a:rPr lang="en-US" sz="2400" b="1" dirty="0">
                <a:solidFill>
                  <a:schemeClr val="tx2"/>
                </a:solidFill>
                <a:latin typeface="+mn-lt"/>
              </a:rPr>
              <a:t>4.6</a:t>
            </a:r>
            <a:r>
              <a:rPr lang="en-US" sz="2400" dirty="0">
                <a:latin typeface="+mn-lt"/>
              </a:rPr>
              <a:t> </a:t>
            </a:r>
            <a:r>
              <a:rPr lang="en-US" sz="2400" b="1" dirty="0">
                <a:latin typeface="Consolas" panose="020B0609020204030204" pitchFamily="49" charset="0"/>
              </a:rPr>
              <a:t>Account</a:t>
            </a:r>
            <a:r>
              <a:rPr lang="en-US" sz="2400" dirty="0">
                <a:latin typeface="+mn-lt"/>
              </a:rPr>
              <a:t> Class with a Property Rather Than </a:t>
            </a:r>
            <a:r>
              <a:rPr lang="en-US" sz="2400" b="1" dirty="0">
                <a:latin typeface="+mn-lt"/>
              </a:rPr>
              <a:t>Set</a:t>
            </a:r>
            <a:r>
              <a:rPr lang="en-US" sz="2400" dirty="0">
                <a:latin typeface="+mn-lt"/>
              </a:rPr>
              <a:t> and </a:t>
            </a:r>
            <a:r>
              <a:rPr lang="en-US" sz="2400" b="1" dirty="0">
                <a:latin typeface="+mn-lt"/>
              </a:rPr>
              <a:t>Get</a:t>
            </a:r>
            <a:r>
              <a:rPr lang="en-US" sz="2400" dirty="0">
                <a:latin typeface="+mn-lt"/>
              </a:rPr>
              <a:t> Methods</a:t>
            </a:r>
          </a:p>
          <a:p>
            <a:pPr marL="487350" lvl="1" indent="0">
              <a:buNone/>
            </a:pPr>
            <a:r>
              <a:rPr lang="en-US" sz="2400" dirty="0">
                <a:solidFill>
                  <a:schemeClr val="tx2"/>
                </a:solidFill>
                <a:latin typeface="+mn-lt"/>
              </a:rPr>
              <a:t>4.6.1</a:t>
            </a:r>
            <a:r>
              <a:rPr lang="en-US" sz="2400" dirty="0">
                <a:latin typeface="+mn-lt"/>
              </a:rPr>
              <a:t> Class </a:t>
            </a:r>
            <a:r>
              <a:rPr lang="en-US" sz="2400" dirty="0">
                <a:latin typeface="Consolas" panose="020B0609020204030204" pitchFamily="49" charset="0"/>
              </a:rPr>
              <a:t>AccountTest</a:t>
            </a:r>
            <a:r>
              <a:rPr lang="en-US" sz="2400" dirty="0">
                <a:latin typeface="+mn-lt"/>
              </a:rPr>
              <a:t> Using </a:t>
            </a:r>
            <a:r>
              <a:rPr lang="en-US" sz="2400" dirty="0" smtClean="0">
                <a:latin typeface="+mn-lt"/>
              </a:rPr>
              <a:t>Account's </a:t>
            </a:r>
            <a:r>
              <a:rPr lang="en-US" sz="2400" dirty="0">
                <a:latin typeface="Consolas" panose="020B0609020204030204" pitchFamily="49" charset="0"/>
              </a:rPr>
              <a:t>Name</a:t>
            </a:r>
            <a:r>
              <a:rPr lang="en-US" sz="2400" dirty="0">
                <a:latin typeface="+mn-lt"/>
              </a:rPr>
              <a:t> Property</a:t>
            </a:r>
          </a:p>
          <a:p>
            <a:pPr marL="487350" lvl="1" indent="0">
              <a:buNone/>
            </a:pPr>
            <a:r>
              <a:rPr lang="en-US" sz="2400" dirty="0">
                <a:solidFill>
                  <a:schemeClr val="tx2"/>
                </a:solidFill>
                <a:latin typeface="+mn-lt"/>
              </a:rPr>
              <a:t>4.6.2</a:t>
            </a:r>
            <a:r>
              <a:rPr lang="en-US" sz="2400" dirty="0">
                <a:latin typeface="+mn-lt"/>
              </a:rPr>
              <a:t> </a:t>
            </a:r>
            <a:r>
              <a:rPr lang="en-US" sz="2400" dirty="0">
                <a:latin typeface="Consolas" panose="020B0609020204030204" pitchFamily="49" charset="0"/>
              </a:rPr>
              <a:t>Account</a:t>
            </a:r>
            <a:r>
              <a:rPr lang="en-US" sz="2400" dirty="0">
                <a:latin typeface="+mn-lt"/>
              </a:rPr>
              <a:t> Class with an Instance Variable and a Property</a:t>
            </a:r>
          </a:p>
          <a:p>
            <a:pPr marL="487350" lvl="1" indent="0">
              <a:buNone/>
            </a:pPr>
            <a:r>
              <a:rPr lang="en-US" sz="2400" dirty="0">
                <a:solidFill>
                  <a:schemeClr val="tx2"/>
                </a:solidFill>
                <a:latin typeface="+mn-lt"/>
              </a:rPr>
              <a:t>4.6.3</a:t>
            </a:r>
            <a:r>
              <a:rPr lang="en-US" sz="2400" dirty="0">
                <a:latin typeface="+mn-lt"/>
              </a:rPr>
              <a:t> </a:t>
            </a:r>
            <a:r>
              <a:rPr lang="en-US" sz="2400" dirty="0">
                <a:latin typeface="Consolas" panose="020B0609020204030204" pitchFamily="49" charset="0"/>
              </a:rPr>
              <a:t>Account</a:t>
            </a:r>
            <a:r>
              <a:rPr lang="en-US" sz="2400" dirty="0">
                <a:latin typeface="+mn-lt"/>
              </a:rPr>
              <a:t> </a:t>
            </a:r>
            <a:r>
              <a:rPr lang="en-US" sz="2400" dirty="0" smtClean="0">
                <a:latin typeface="+mn-lt"/>
              </a:rPr>
              <a:t>U</a:t>
            </a:r>
            <a:r>
              <a:rPr lang="en-US" sz="100" dirty="0" smtClean="0">
                <a:latin typeface="+mn-lt"/>
              </a:rPr>
              <a:t> </a:t>
            </a:r>
            <a:r>
              <a:rPr lang="en-US" sz="2400" dirty="0" smtClean="0">
                <a:latin typeface="+mn-lt"/>
              </a:rPr>
              <a:t>M</a:t>
            </a:r>
            <a:r>
              <a:rPr lang="en-US" sz="100" dirty="0" smtClean="0">
                <a:latin typeface="+mn-lt"/>
              </a:rPr>
              <a:t> </a:t>
            </a:r>
            <a:r>
              <a:rPr lang="en-US" sz="2400" dirty="0" smtClean="0">
                <a:latin typeface="+mn-lt"/>
              </a:rPr>
              <a:t>L </a:t>
            </a:r>
            <a:r>
              <a:rPr lang="en-US" sz="2400" dirty="0">
                <a:latin typeface="+mn-lt"/>
              </a:rPr>
              <a:t>Class Diagram with a Property</a:t>
            </a:r>
          </a:p>
          <a:p>
            <a:pPr marL="0" indent="0">
              <a:buNone/>
            </a:pPr>
            <a:r>
              <a:rPr lang="en-US" sz="2400" b="1" dirty="0">
                <a:solidFill>
                  <a:schemeClr val="tx2"/>
                </a:solidFill>
                <a:latin typeface="+mn-lt"/>
              </a:rPr>
              <a:t>4.7</a:t>
            </a:r>
            <a:r>
              <a:rPr lang="en-US" sz="2400" dirty="0">
                <a:latin typeface="+mn-lt"/>
              </a:rPr>
              <a:t> Auto-Implemented </a:t>
            </a:r>
            <a:r>
              <a:rPr lang="en-US" sz="2400" dirty="0" smtClean="0">
                <a:latin typeface="+mn-lt"/>
              </a:rPr>
              <a:t>Properties</a:t>
            </a:r>
          </a:p>
          <a:p>
            <a:pPr marL="0" indent="0">
              <a:buNone/>
            </a:pPr>
            <a:r>
              <a:rPr lang="en-US" sz="2400" b="1" dirty="0">
                <a:solidFill>
                  <a:schemeClr val="tx2"/>
                </a:solidFill>
              </a:rPr>
              <a:t>4.8</a:t>
            </a:r>
            <a:r>
              <a:rPr lang="en-US" sz="2400" dirty="0"/>
              <a:t> </a:t>
            </a:r>
            <a:r>
              <a:rPr lang="en-US" sz="2400" b="1" dirty="0">
                <a:latin typeface="Consolas" panose="020B0609020204030204" pitchFamily="49" charset="0"/>
              </a:rPr>
              <a:t>Account</a:t>
            </a:r>
            <a:r>
              <a:rPr lang="en-US" sz="2400" dirty="0"/>
              <a:t> Class: Initializing Objects with Constructors</a:t>
            </a:r>
            <a:endParaRPr lang="en-US" sz="2400" b="1" dirty="0">
              <a:solidFill>
                <a:schemeClr val="tx2"/>
              </a:solidFill>
            </a:endParaRPr>
          </a:p>
          <a:p>
            <a:pPr marL="487350" lvl="1" indent="0">
              <a:buNone/>
            </a:pPr>
            <a:r>
              <a:rPr lang="en-US" sz="2400" dirty="0">
                <a:solidFill>
                  <a:schemeClr val="tx2"/>
                </a:solidFill>
              </a:rPr>
              <a:t>4.8.1</a:t>
            </a:r>
            <a:r>
              <a:rPr lang="en-US" sz="2400" dirty="0"/>
              <a:t> Declaring an </a:t>
            </a:r>
            <a:r>
              <a:rPr lang="en-US" sz="2400" dirty="0">
                <a:latin typeface="Consolas" panose="020B0609020204030204" pitchFamily="49" charset="0"/>
              </a:rPr>
              <a:t>Account</a:t>
            </a:r>
            <a:r>
              <a:rPr lang="en-US" sz="2400" dirty="0"/>
              <a:t> Constructor for Custom Object </a:t>
            </a:r>
            <a:r>
              <a:rPr lang="en-US" sz="2400" dirty="0" smtClean="0"/>
              <a:t>Initialization</a:t>
            </a:r>
            <a:endParaRPr lang="en-US" sz="2400" dirty="0"/>
          </a:p>
        </p:txBody>
      </p:sp>
    </p:spTree>
    <p:extLst>
      <p:ext uri="{BB962C8B-B14F-4D97-AF65-F5344CB8AC3E}">
        <p14:creationId xmlns:p14="http://schemas.microsoft.com/office/powerpoint/2010/main" val="23059602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4.6.2 </a:t>
            </a:r>
            <a:r>
              <a:rPr lang="en-US" dirty="0">
                <a:latin typeface="Consolas" panose="020B0609020204030204" pitchFamily="49" charset="0"/>
                <a:cs typeface="Times New Roman" panose="02020603050405020304" pitchFamily="18" charset="0"/>
              </a:rPr>
              <a:t>Account</a:t>
            </a:r>
            <a:r>
              <a:rPr lang="en-US" dirty="0">
                <a:latin typeface="Times New Roman" panose="02020603050405020304" pitchFamily="18" charset="0"/>
                <a:cs typeface="Times New Roman" panose="02020603050405020304" pitchFamily="18" charset="0"/>
              </a:rPr>
              <a:t> Class with an Instance Variable and a </a:t>
            </a:r>
            <a:r>
              <a:rPr lang="en-US" dirty="0" smtClean="0">
                <a:latin typeface="Times New Roman" panose="02020603050405020304" pitchFamily="18" charset="0"/>
                <a:cs typeface="Times New Roman" panose="02020603050405020304" pitchFamily="18" charset="0"/>
              </a:rPr>
              <a:t>Property </a:t>
            </a:r>
            <a:r>
              <a:rPr lang="en-US" sz="2000" b="0" dirty="0" smtClean="0">
                <a:latin typeface="Times New Roman" panose="02020603050405020304" pitchFamily="18" charset="0"/>
                <a:cs typeface="Times New Roman" panose="02020603050405020304" pitchFamily="18" charset="0"/>
              </a:rPr>
              <a:t>(2 </a:t>
            </a:r>
            <a:r>
              <a:rPr lang="en-US" sz="2000" b="0" dirty="0">
                <a:latin typeface="Times New Roman" panose="02020603050405020304" pitchFamily="18" charset="0"/>
                <a:cs typeface="Times New Roman" panose="02020603050405020304" pitchFamily="18" charset="0"/>
              </a:rPr>
              <a:t>of 4)</a:t>
            </a:r>
            <a:endParaRPr lang="en-US" dirty="0"/>
          </a:p>
        </p:txBody>
      </p:sp>
      <p:sp>
        <p:nvSpPr>
          <p:cNvPr id="3" name="Text Placeholder 2"/>
          <p:cNvSpPr>
            <a:spLocks noGrp="1"/>
          </p:cNvSpPr>
          <p:nvPr>
            <p:ph type="body" idx="1"/>
          </p:nvPr>
        </p:nvSpPr>
        <p:spPr>
          <a:xfrm>
            <a:off x="457200" y="1600200"/>
            <a:ext cx="8229600" cy="2816000"/>
          </a:xfrm>
        </p:spPr>
        <p:txBody>
          <a:bodyPr/>
          <a:lstStyle/>
          <a:p>
            <a:r>
              <a:rPr lang="en-US" sz="2000" b="1" dirty="0">
                <a:latin typeface="Consolas" panose="020B0609020204030204" pitchFamily="49" charset="0"/>
              </a:rPr>
              <a:t>public string</a:t>
            </a:r>
            <a:r>
              <a:rPr lang="en-US" sz="2000" dirty="0">
                <a:latin typeface="Consolas" panose="020B0609020204030204" pitchFamily="49" charset="0"/>
              </a:rPr>
              <a:t> </a:t>
            </a:r>
            <a:r>
              <a:rPr lang="en-US" sz="2000" dirty="0">
                <a:latin typeface="+mn-lt"/>
              </a:rPr>
              <a:t>Name</a:t>
            </a:r>
          </a:p>
          <a:p>
            <a:pPr lvl="1"/>
            <a:r>
              <a:rPr lang="en-US" sz="2000" dirty="0">
                <a:latin typeface="+mn-lt"/>
              </a:rPr>
              <a:t>begins the Name </a:t>
            </a:r>
            <a:r>
              <a:rPr lang="en-US" sz="2000" b="1" dirty="0">
                <a:latin typeface="+mn-lt"/>
              </a:rPr>
              <a:t>property declaration</a:t>
            </a:r>
            <a:r>
              <a:rPr lang="en-US" sz="2000" dirty="0">
                <a:latin typeface="+mn-lt"/>
              </a:rPr>
              <a:t>, which specifies </a:t>
            </a:r>
            <a:r>
              <a:rPr lang="en-US" sz="2000" dirty="0" smtClean="0">
                <a:latin typeface="+mn-lt"/>
              </a:rPr>
              <a:t>that</a:t>
            </a:r>
            <a:endParaRPr lang="en-US" sz="2000" dirty="0">
              <a:latin typeface="+mn-lt"/>
            </a:endParaRPr>
          </a:p>
          <a:p>
            <a:pPr lvl="1"/>
            <a:r>
              <a:rPr lang="en-US" sz="2000" dirty="0">
                <a:latin typeface="+mn-lt"/>
              </a:rPr>
              <a:t>the property is </a:t>
            </a:r>
            <a:r>
              <a:rPr lang="en-US" sz="2000" dirty="0">
                <a:latin typeface="Consolas" panose="020B0609020204030204" pitchFamily="49" charset="0"/>
              </a:rPr>
              <a:t>public</a:t>
            </a:r>
            <a:r>
              <a:rPr lang="en-US" sz="2000" dirty="0">
                <a:latin typeface="+mn-lt"/>
              </a:rPr>
              <a:t> so it can be used by the </a:t>
            </a:r>
            <a:r>
              <a:rPr lang="en-US" sz="2000" dirty="0" smtClean="0">
                <a:latin typeface="+mn-lt"/>
              </a:rPr>
              <a:t>class's </a:t>
            </a:r>
            <a:r>
              <a:rPr lang="en-US" sz="2000" dirty="0">
                <a:latin typeface="+mn-lt"/>
              </a:rPr>
              <a:t>clients</a:t>
            </a:r>
            <a:r>
              <a:rPr lang="en-US" sz="2000" dirty="0" smtClean="0">
                <a:latin typeface="+mn-lt"/>
              </a:rPr>
              <a:t>,</a:t>
            </a:r>
            <a:endParaRPr lang="en-US" sz="2000" dirty="0">
              <a:latin typeface="+mn-lt"/>
            </a:endParaRPr>
          </a:p>
          <a:p>
            <a:pPr lvl="1"/>
            <a:r>
              <a:rPr lang="en-US" sz="2000" dirty="0">
                <a:latin typeface="+mn-lt"/>
              </a:rPr>
              <a:t>the </a:t>
            </a:r>
            <a:r>
              <a:rPr lang="en-US" sz="2000" dirty="0" smtClean="0">
                <a:latin typeface="+mn-lt"/>
              </a:rPr>
              <a:t>property's </a:t>
            </a:r>
            <a:r>
              <a:rPr lang="en-US" sz="2000" dirty="0">
                <a:latin typeface="+mn-lt"/>
              </a:rPr>
              <a:t>type is </a:t>
            </a:r>
            <a:r>
              <a:rPr lang="en-US" sz="2000" dirty="0">
                <a:latin typeface="Consolas" panose="020B0609020204030204" pitchFamily="49" charset="0"/>
              </a:rPr>
              <a:t>string</a:t>
            </a:r>
            <a:r>
              <a:rPr lang="en-US" sz="2000" dirty="0">
                <a:latin typeface="+mn-lt"/>
              </a:rPr>
              <a:t> and</a:t>
            </a:r>
          </a:p>
          <a:p>
            <a:pPr lvl="1"/>
            <a:r>
              <a:rPr lang="en-US" sz="2000" dirty="0">
                <a:latin typeface="+mn-lt"/>
              </a:rPr>
              <a:t>the </a:t>
            </a:r>
            <a:r>
              <a:rPr lang="en-US" sz="2000" dirty="0" smtClean="0">
                <a:latin typeface="+mn-lt"/>
              </a:rPr>
              <a:t>property's </a:t>
            </a:r>
            <a:r>
              <a:rPr lang="en-US" sz="2000" dirty="0">
                <a:latin typeface="+mn-lt"/>
              </a:rPr>
              <a:t>name is </a:t>
            </a:r>
            <a:r>
              <a:rPr lang="en-US" sz="2000" dirty="0">
                <a:latin typeface="Consolas" panose="020B0609020204030204" pitchFamily="49" charset="0"/>
              </a:rPr>
              <a:t>Name</a:t>
            </a:r>
            <a:r>
              <a:rPr lang="en-US" sz="2000" dirty="0" smtClean="0">
                <a:latin typeface="+mn-lt"/>
              </a:rPr>
              <a:t>.</a:t>
            </a:r>
            <a:endParaRPr lang="en-US" sz="2000" dirty="0">
              <a:latin typeface="+mn-lt"/>
            </a:endParaRPr>
          </a:p>
          <a:p>
            <a:r>
              <a:rPr lang="en-US" sz="2000" dirty="0">
                <a:latin typeface="+mn-lt"/>
              </a:rPr>
              <a:t>By convention, a </a:t>
            </a:r>
            <a:r>
              <a:rPr lang="en-US" sz="2000" dirty="0" smtClean="0">
                <a:latin typeface="+mn-lt"/>
              </a:rPr>
              <a:t>property's </a:t>
            </a:r>
            <a:r>
              <a:rPr lang="en-US" sz="2000" dirty="0">
                <a:latin typeface="+mn-lt"/>
              </a:rPr>
              <a:t>identifier is the capitalized identifier of the instance variable that it manipulates</a:t>
            </a:r>
          </a:p>
          <a:p>
            <a:r>
              <a:rPr lang="en-US" sz="2000" dirty="0">
                <a:latin typeface="+mn-lt"/>
              </a:rPr>
              <a:t> </a:t>
            </a: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4179820233"/>
              </p:ext>
            </p:extLst>
          </p:nvPr>
        </p:nvGraphicFramePr>
        <p:xfrm>
          <a:off x="763431" y="4532314"/>
          <a:ext cx="389027" cy="286656"/>
        </p:xfrm>
        <a:graphic>
          <a:graphicData uri="http://schemas.openxmlformats.org/presentationml/2006/ole">
            <mc:AlternateContent xmlns:mc="http://schemas.openxmlformats.org/markup-compatibility/2006">
              <mc:Choice xmlns:v="urn:schemas-microsoft-com:vml" Requires="v">
                <p:oleObj spid="_x0000_s9277"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763431" y="4532314"/>
                        <a:ext cx="389027" cy="286656"/>
                      </a:xfrm>
                      <a:prstGeom prst="rect">
                        <a:avLst/>
                      </a:prstGeom>
                    </p:spPr>
                  </p:pic>
                </p:oleObj>
              </mc:Fallback>
            </mc:AlternateContent>
          </a:graphicData>
        </a:graphic>
      </p:graphicFrame>
      <p:sp>
        <p:nvSpPr>
          <p:cNvPr id="4" name="Text Placeholder 3"/>
          <p:cNvSpPr>
            <a:spLocks noGrp="1"/>
          </p:cNvSpPr>
          <p:nvPr>
            <p:ph type="body" idx="2"/>
          </p:nvPr>
        </p:nvSpPr>
        <p:spPr>
          <a:xfrm>
            <a:off x="457200" y="4416200"/>
            <a:ext cx="8229600" cy="1026658"/>
          </a:xfrm>
        </p:spPr>
        <p:txBody>
          <a:bodyPr/>
          <a:lstStyle/>
          <a:p>
            <a:pPr marL="0" indent="623888">
              <a:buNone/>
            </a:pPr>
            <a:r>
              <a:rPr lang="en-US" sz="2000" dirty="0">
                <a:latin typeface="+mn-lt"/>
              </a:rPr>
              <a:t>is case sensitive, so </a:t>
            </a:r>
            <a:r>
              <a:rPr lang="en-US" sz="2000" dirty="0">
                <a:latin typeface="Consolas" panose="020B0609020204030204" pitchFamily="49" charset="0"/>
              </a:rPr>
              <a:t>Name</a:t>
            </a:r>
            <a:r>
              <a:rPr lang="en-US" sz="2000" dirty="0"/>
              <a:t> </a:t>
            </a:r>
            <a:r>
              <a:rPr lang="en-US" sz="2000" dirty="0">
                <a:latin typeface="+mn-lt"/>
              </a:rPr>
              <a:t>and</a:t>
            </a:r>
            <a:r>
              <a:rPr lang="en-US" sz="2000" dirty="0"/>
              <a:t> </a:t>
            </a:r>
            <a:r>
              <a:rPr lang="en-US" sz="2000" dirty="0">
                <a:latin typeface="Consolas" panose="020B0609020204030204" pitchFamily="49" charset="0"/>
              </a:rPr>
              <a:t>name</a:t>
            </a:r>
            <a:r>
              <a:rPr lang="en-US" sz="2000" dirty="0"/>
              <a:t> </a:t>
            </a:r>
            <a:r>
              <a:rPr lang="en-US" sz="2000" dirty="0">
                <a:latin typeface="+mn-lt"/>
              </a:rPr>
              <a:t>are distinct identifiers.</a:t>
            </a:r>
          </a:p>
          <a:p>
            <a:r>
              <a:rPr lang="en-US" sz="2000" dirty="0">
                <a:latin typeface="+mn-lt"/>
              </a:rPr>
              <a:t>The property's body is enclosed in braces</a:t>
            </a:r>
            <a:r>
              <a:rPr lang="en-US" sz="2000" dirty="0" smtClean="0">
                <a:latin typeface="+mn-lt"/>
              </a:rPr>
              <a:t>.</a:t>
            </a:r>
            <a:endParaRPr lang="en-US" sz="2000" dirty="0">
              <a:latin typeface="+mn-lt"/>
            </a:endParaRPr>
          </a:p>
        </p:txBody>
      </p:sp>
    </p:spTree>
    <p:extLst>
      <p:ext uri="{BB962C8B-B14F-4D97-AF65-F5344CB8AC3E}">
        <p14:creationId xmlns:p14="http://schemas.microsoft.com/office/powerpoint/2010/main" val="19754224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4.6.2 </a:t>
            </a:r>
            <a:r>
              <a:rPr lang="en-US" dirty="0">
                <a:latin typeface="Consolas" panose="020B0609020204030204" pitchFamily="49" charset="0"/>
                <a:cs typeface="Times New Roman" panose="02020603050405020304" pitchFamily="18" charset="0"/>
              </a:rPr>
              <a:t>Account</a:t>
            </a:r>
            <a:r>
              <a:rPr lang="en-US" dirty="0">
                <a:latin typeface="Times New Roman" panose="02020603050405020304" pitchFamily="18" charset="0"/>
                <a:cs typeface="Times New Roman" panose="02020603050405020304" pitchFamily="18" charset="0"/>
              </a:rPr>
              <a:t> Class with an Instance Variable and a Property </a:t>
            </a:r>
            <a:r>
              <a:rPr lang="en-US" sz="2000" b="0" dirty="0" smtClean="0">
                <a:latin typeface="Times New Roman" panose="02020603050405020304" pitchFamily="18" charset="0"/>
                <a:cs typeface="Times New Roman" panose="02020603050405020304" pitchFamily="18" charset="0"/>
              </a:rPr>
              <a:t>(3 </a:t>
            </a:r>
            <a:r>
              <a:rPr lang="en-US" sz="2000" b="0" dirty="0">
                <a:latin typeface="Times New Roman" panose="02020603050405020304" pitchFamily="18" charset="0"/>
                <a:cs typeface="Times New Roman" panose="02020603050405020304" pitchFamily="18" charset="0"/>
              </a:rPr>
              <a:t>of 4)</a:t>
            </a:r>
            <a:endParaRPr lang="en-US" dirty="0"/>
          </a:p>
        </p:txBody>
      </p:sp>
      <p:sp>
        <p:nvSpPr>
          <p:cNvPr id="3" name="Text Placeholder 2"/>
          <p:cNvSpPr>
            <a:spLocks noGrp="1"/>
          </p:cNvSpPr>
          <p:nvPr>
            <p:ph type="body" idx="1"/>
          </p:nvPr>
        </p:nvSpPr>
        <p:spPr>
          <a:xfrm>
            <a:off x="457200" y="1600200"/>
            <a:ext cx="8229600" cy="4682613"/>
          </a:xfrm>
        </p:spPr>
        <p:txBody>
          <a:bodyPr/>
          <a:lstStyle/>
          <a:p>
            <a:r>
              <a:rPr lang="en-US" sz="2400" dirty="0" smtClean="0">
                <a:latin typeface="+mn-lt"/>
              </a:rPr>
              <a:t>A </a:t>
            </a:r>
            <a:r>
              <a:rPr lang="en-US" sz="2400" dirty="0" smtClean="0">
                <a:latin typeface="Consolas" panose="020B0609020204030204" pitchFamily="49" charset="0"/>
              </a:rPr>
              <a:t>get</a:t>
            </a:r>
            <a:r>
              <a:rPr lang="en-US" sz="2400" dirty="0" smtClean="0">
                <a:latin typeface="+mn-lt"/>
              </a:rPr>
              <a:t> accessor begins with the keyword </a:t>
            </a:r>
            <a:r>
              <a:rPr lang="en-US" sz="2400" b="1" dirty="0" smtClean="0">
                <a:latin typeface="Consolas" panose="020B0609020204030204" pitchFamily="49" charset="0"/>
              </a:rPr>
              <a:t>get</a:t>
            </a:r>
            <a:r>
              <a:rPr lang="en-US" sz="2400" dirty="0" smtClean="0">
                <a:latin typeface="+mn-lt"/>
              </a:rPr>
              <a:t>, and its body is delimited by braces</a:t>
            </a:r>
          </a:p>
          <a:p>
            <a:r>
              <a:rPr lang="en-US" sz="2400" dirty="0" smtClean="0">
                <a:latin typeface="+mn-lt"/>
              </a:rPr>
              <a:t>A </a:t>
            </a:r>
            <a:r>
              <a:rPr lang="en-US" sz="2400" dirty="0">
                <a:latin typeface="Consolas" panose="020B0609020204030204" pitchFamily="49" charset="0"/>
              </a:rPr>
              <a:t>get</a:t>
            </a:r>
            <a:r>
              <a:rPr lang="en-US" sz="2400" dirty="0">
                <a:latin typeface="+mn-lt"/>
              </a:rPr>
              <a:t> </a:t>
            </a:r>
            <a:r>
              <a:rPr lang="en-US" sz="2400" dirty="0" smtClean="0">
                <a:latin typeface="+mn-lt"/>
              </a:rPr>
              <a:t>accessor’s </a:t>
            </a:r>
            <a:r>
              <a:rPr lang="en-US" sz="2400" dirty="0">
                <a:latin typeface="+mn-lt"/>
              </a:rPr>
              <a:t>body contains a </a:t>
            </a:r>
            <a:r>
              <a:rPr lang="en-US" sz="2400" dirty="0">
                <a:latin typeface="Consolas" panose="020B0609020204030204" pitchFamily="49" charset="0"/>
              </a:rPr>
              <a:t>return</a:t>
            </a:r>
            <a:r>
              <a:rPr lang="en-US" sz="2400" dirty="0">
                <a:latin typeface="+mn-lt"/>
              </a:rPr>
              <a:t> statement that typically returns the value of an instance variable</a:t>
            </a:r>
            <a:r>
              <a:rPr lang="en-US" sz="2400" dirty="0" smtClean="0">
                <a:latin typeface="+mn-lt"/>
              </a:rPr>
              <a:t>.</a:t>
            </a:r>
            <a:endParaRPr lang="en-US" sz="2400" dirty="0">
              <a:latin typeface="+mn-lt"/>
            </a:endParaRPr>
          </a:p>
          <a:p>
            <a:r>
              <a:rPr lang="en-US" sz="2400" dirty="0">
                <a:latin typeface="+mn-lt"/>
              </a:rPr>
              <a:t>The property notation </a:t>
            </a:r>
            <a:r>
              <a:rPr lang="en-US" sz="2400" dirty="0">
                <a:latin typeface="Consolas" panose="020B0609020204030204" pitchFamily="49" charset="0"/>
              </a:rPr>
              <a:t>myAccount.Name</a:t>
            </a:r>
            <a:r>
              <a:rPr lang="en-US" sz="2400" dirty="0">
                <a:latin typeface="+mn-lt"/>
              </a:rPr>
              <a:t> allows the client to </a:t>
            </a:r>
            <a:r>
              <a:rPr lang="en-US" sz="2400" b="1" dirty="0">
                <a:latin typeface="+mn-lt"/>
              </a:rPr>
              <a:t>think of the property as the underlying data</a:t>
            </a:r>
            <a:r>
              <a:rPr lang="en-US" sz="2400" dirty="0">
                <a:latin typeface="+mn-lt"/>
              </a:rPr>
              <a:t>, but the client still </a:t>
            </a:r>
            <a:r>
              <a:rPr lang="en-US" sz="2400" b="1" dirty="0">
                <a:latin typeface="+mn-lt"/>
              </a:rPr>
              <a:t>cannot</a:t>
            </a:r>
            <a:r>
              <a:rPr lang="en-US" sz="2400" dirty="0">
                <a:latin typeface="+mn-lt"/>
              </a:rPr>
              <a:t> directly manipulate the </a:t>
            </a:r>
            <a:r>
              <a:rPr lang="en-US" sz="2400" dirty="0">
                <a:latin typeface="Consolas" panose="020B0609020204030204" pitchFamily="49" charset="0"/>
              </a:rPr>
              <a:t>private</a:t>
            </a:r>
            <a:r>
              <a:rPr lang="en-US" sz="2400" dirty="0">
                <a:latin typeface="+mn-lt"/>
              </a:rPr>
              <a:t> instance variable </a:t>
            </a:r>
            <a:r>
              <a:rPr lang="en-US" sz="2400" dirty="0">
                <a:latin typeface="Consolas" panose="020B0609020204030204" pitchFamily="49" charset="0"/>
              </a:rPr>
              <a:t>name</a:t>
            </a:r>
            <a:r>
              <a:rPr lang="en-US" sz="2400" dirty="0" smtClean="0">
                <a:latin typeface="+mn-lt"/>
              </a:rPr>
              <a:t>.</a:t>
            </a:r>
            <a:endParaRPr lang="en-US" sz="2400" dirty="0">
              <a:latin typeface="+mn-lt"/>
            </a:endParaRPr>
          </a:p>
          <a:p>
            <a:r>
              <a:rPr lang="en-US" sz="2400" dirty="0">
                <a:latin typeface="+mn-lt"/>
              </a:rPr>
              <a:t>Keyword </a:t>
            </a:r>
            <a:r>
              <a:rPr lang="en-US" sz="2400" dirty="0">
                <a:latin typeface="Consolas" panose="020B0609020204030204" pitchFamily="49" charset="0"/>
              </a:rPr>
              <a:t>get</a:t>
            </a:r>
            <a:r>
              <a:rPr lang="en-US" sz="2400" dirty="0">
                <a:latin typeface="+mn-lt"/>
              </a:rPr>
              <a:t> is a </a:t>
            </a:r>
            <a:r>
              <a:rPr lang="en-US" sz="2400" b="1" dirty="0">
                <a:latin typeface="+mn-lt"/>
              </a:rPr>
              <a:t>contextual keyword</a:t>
            </a:r>
            <a:r>
              <a:rPr lang="en-US" sz="2400" dirty="0">
                <a:latin typeface="+mn-lt"/>
              </a:rPr>
              <a:t>, because </a:t>
            </a:r>
            <a:r>
              <a:rPr lang="en-US" sz="2400" dirty="0" smtClean="0">
                <a:latin typeface="+mn-lt"/>
              </a:rPr>
              <a:t>it's </a:t>
            </a:r>
            <a:r>
              <a:rPr lang="en-US" sz="2400" dirty="0">
                <a:latin typeface="+mn-lt"/>
              </a:rPr>
              <a:t>a keyword only in a </a:t>
            </a:r>
            <a:r>
              <a:rPr lang="en-US" sz="2400" dirty="0" smtClean="0">
                <a:latin typeface="+mn-lt"/>
              </a:rPr>
              <a:t>property's </a:t>
            </a:r>
            <a:r>
              <a:rPr lang="en-US" sz="2400" dirty="0">
                <a:latin typeface="+mn-lt"/>
              </a:rPr>
              <a:t>context (that is, its body)—in other contexts, get can be used as an identifier.</a:t>
            </a:r>
          </a:p>
        </p:txBody>
      </p:sp>
    </p:spTree>
    <p:extLst>
      <p:ext uri="{BB962C8B-B14F-4D97-AF65-F5344CB8AC3E}">
        <p14:creationId xmlns:p14="http://schemas.microsoft.com/office/powerpoint/2010/main" val="37105494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4.6.2 </a:t>
            </a:r>
            <a:r>
              <a:rPr lang="en-US" dirty="0">
                <a:latin typeface="Consolas" panose="020B0609020204030204" pitchFamily="49" charset="0"/>
                <a:cs typeface="Times New Roman" panose="02020603050405020304" pitchFamily="18" charset="0"/>
              </a:rPr>
              <a:t>Account</a:t>
            </a:r>
            <a:r>
              <a:rPr lang="en-US" dirty="0">
                <a:latin typeface="Times New Roman" panose="02020603050405020304" pitchFamily="18" charset="0"/>
                <a:cs typeface="Times New Roman" panose="02020603050405020304" pitchFamily="18" charset="0"/>
              </a:rPr>
              <a:t> Class with an Instance Variable and a </a:t>
            </a:r>
            <a:r>
              <a:rPr lang="en-US" dirty="0" smtClean="0">
                <a:latin typeface="Times New Roman" panose="02020603050405020304" pitchFamily="18" charset="0"/>
                <a:cs typeface="Times New Roman" panose="02020603050405020304" pitchFamily="18" charset="0"/>
              </a:rPr>
              <a:t>Property </a:t>
            </a:r>
            <a:r>
              <a:rPr lang="en-US" sz="2000" b="0" dirty="0" smtClean="0">
                <a:latin typeface="Times New Roman" panose="02020603050405020304" pitchFamily="18" charset="0"/>
                <a:cs typeface="Times New Roman" panose="02020603050405020304" pitchFamily="18" charset="0"/>
              </a:rPr>
              <a:t>(4 </a:t>
            </a:r>
            <a:r>
              <a:rPr lang="en-US" sz="2000" b="0" dirty="0">
                <a:latin typeface="Times New Roman" panose="02020603050405020304" pitchFamily="18" charset="0"/>
                <a:cs typeface="Times New Roman" panose="02020603050405020304" pitchFamily="18" charset="0"/>
              </a:rPr>
              <a:t>of 4)</a:t>
            </a:r>
            <a:endParaRPr lang="en-US" dirty="0"/>
          </a:p>
        </p:txBody>
      </p:sp>
      <p:sp>
        <p:nvSpPr>
          <p:cNvPr id="3" name="Text Placeholder 2"/>
          <p:cNvSpPr>
            <a:spLocks noGrp="1"/>
          </p:cNvSpPr>
          <p:nvPr>
            <p:ph type="body" idx="1"/>
          </p:nvPr>
        </p:nvSpPr>
        <p:spPr>
          <a:xfrm>
            <a:off x="457200" y="1600200"/>
            <a:ext cx="8229600" cy="4757057"/>
          </a:xfrm>
        </p:spPr>
        <p:txBody>
          <a:bodyPr/>
          <a:lstStyle/>
          <a:p>
            <a:r>
              <a:rPr lang="en-US" sz="2400" dirty="0">
                <a:latin typeface="+mn-lt"/>
              </a:rPr>
              <a:t>A </a:t>
            </a:r>
            <a:r>
              <a:rPr lang="en-US" sz="2400" dirty="0">
                <a:latin typeface="Consolas" panose="020B0609020204030204" pitchFamily="49" charset="0"/>
              </a:rPr>
              <a:t>set</a:t>
            </a:r>
            <a:r>
              <a:rPr lang="en-US" sz="2400" dirty="0">
                <a:latin typeface="+mn-lt"/>
              </a:rPr>
              <a:t> accessor begins with the identifier </a:t>
            </a:r>
            <a:r>
              <a:rPr lang="en-US" sz="2400" b="1" dirty="0">
                <a:latin typeface="Consolas" panose="020B0609020204030204" pitchFamily="49" charset="0"/>
              </a:rPr>
              <a:t>set</a:t>
            </a:r>
            <a:r>
              <a:rPr lang="en-US" sz="2400" dirty="0">
                <a:latin typeface="+mn-lt"/>
              </a:rPr>
              <a:t> followed by its body, which is delimited by braces.</a:t>
            </a:r>
          </a:p>
          <a:p>
            <a:r>
              <a:rPr lang="en-US" sz="2400" dirty="0">
                <a:latin typeface="+mn-lt"/>
              </a:rPr>
              <a:t>A </a:t>
            </a:r>
            <a:r>
              <a:rPr lang="en-US" sz="2400" dirty="0">
                <a:latin typeface="Consolas" panose="020B0609020204030204" pitchFamily="49" charset="0"/>
              </a:rPr>
              <a:t>set</a:t>
            </a:r>
            <a:r>
              <a:rPr lang="en-US" sz="2400" dirty="0">
                <a:latin typeface="+mn-lt"/>
              </a:rPr>
              <a:t> accessor uses the keyword </a:t>
            </a:r>
            <a:r>
              <a:rPr lang="en-US" sz="2400" b="1" dirty="0">
                <a:latin typeface="Consolas" panose="020B0609020204030204" pitchFamily="49" charset="0"/>
              </a:rPr>
              <a:t>value</a:t>
            </a:r>
            <a:r>
              <a:rPr lang="en-US" sz="2400" dirty="0">
                <a:latin typeface="+mn-lt"/>
              </a:rPr>
              <a:t> as its parameter</a:t>
            </a:r>
            <a:r>
              <a:rPr lang="en-US" sz="2400" dirty="0" smtClean="0">
                <a:latin typeface="+mn-lt"/>
              </a:rPr>
              <a:t>.</a:t>
            </a:r>
            <a:endParaRPr lang="en-US" sz="2400" dirty="0">
              <a:latin typeface="+mn-lt"/>
            </a:endParaRPr>
          </a:p>
          <a:p>
            <a:pPr lvl="1"/>
            <a:r>
              <a:rPr lang="en-US" sz="2400" dirty="0">
                <a:latin typeface="Consolas" panose="020B0609020204030204" pitchFamily="49" charset="0"/>
              </a:rPr>
              <a:t>value</a:t>
            </a:r>
            <a:r>
              <a:rPr lang="en-US" sz="2400" dirty="0">
                <a:latin typeface="+mn-lt"/>
              </a:rPr>
              <a:t> is </a:t>
            </a:r>
            <a:r>
              <a:rPr lang="en-US" sz="2400" b="1" dirty="0">
                <a:latin typeface="+mn-lt"/>
              </a:rPr>
              <a:t>implicitly</a:t>
            </a:r>
            <a:r>
              <a:rPr lang="en-US" sz="2400" dirty="0">
                <a:latin typeface="+mn-lt"/>
              </a:rPr>
              <a:t> declared and initialized for you with the value that the client code </a:t>
            </a:r>
            <a:r>
              <a:rPr lang="en-US" sz="2400" b="1" dirty="0">
                <a:latin typeface="+mn-lt"/>
              </a:rPr>
              <a:t>assigns</a:t>
            </a:r>
            <a:r>
              <a:rPr lang="en-US" sz="2400" dirty="0">
                <a:latin typeface="+mn-lt"/>
              </a:rPr>
              <a:t> to the property. </a:t>
            </a:r>
          </a:p>
          <a:p>
            <a:r>
              <a:rPr lang="en-US" sz="2400" dirty="0">
                <a:latin typeface="+mn-lt"/>
              </a:rPr>
              <a:t>Like </a:t>
            </a:r>
            <a:r>
              <a:rPr lang="en-US" sz="2400" dirty="0">
                <a:latin typeface="Consolas" panose="020B0609020204030204" pitchFamily="49" charset="0"/>
              </a:rPr>
              <a:t>get</a:t>
            </a:r>
            <a:r>
              <a:rPr lang="en-US" sz="2400" dirty="0">
                <a:latin typeface="+mn-lt"/>
              </a:rPr>
              <a:t>, the keywords </a:t>
            </a:r>
            <a:r>
              <a:rPr lang="en-US" sz="2400" dirty="0">
                <a:latin typeface="Consolas" panose="020B0609020204030204" pitchFamily="49" charset="0"/>
              </a:rPr>
              <a:t>set</a:t>
            </a:r>
            <a:r>
              <a:rPr lang="en-US" sz="2400" dirty="0">
                <a:latin typeface="+mn-lt"/>
              </a:rPr>
              <a:t> and </a:t>
            </a:r>
            <a:r>
              <a:rPr lang="en-US" sz="2400" dirty="0">
                <a:latin typeface="Consolas" panose="020B0609020204030204" pitchFamily="49" charset="0"/>
              </a:rPr>
              <a:t>value</a:t>
            </a:r>
            <a:r>
              <a:rPr lang="en-US" sz="2400" dirty="0">
                <a:latin typeface="+mn-lt"/>
              </a:rPr>
              <a:t> are </a:t>
            </a:r>
            <a:r>
              <a:rPr lang="en-US" sz="2400" b="1" dirty="0">
                <a:latin typeface="+mn-lt"/>
              </a:rPr>
              <a:t>contextual keywords</a:t>
            </a:r>
          </a:p>
          <a:p>
            <a:pPr lvl="1"/>
            <a:r>
              <a:rPr lang="en-US" sz="2400" dirty="0">
                <a:latin typeface="Consolas" panose="020B0609020204030204" pitchFamily="49" charset="0"/>
              </a:rPr>
              <a:t>set</a:t>
            </a:r>
            <a:r>
              <a:rPr lang="en-US" sz="2400" dirty="0">
                <a:latin typeface="+mn-lt"/>
              </a:rPr>
              <a:t> is a keyword only in a </a:t>
            </a:r>
            <a:r>
              <a:rPr lang="en-US" sz="2400" dirty="0" smtClean="0">
                <a:latin typeface="+mn-lt"/>
              </a:rPr>
              <a:t>property's </a:t>
            </a:r>
            <a:r>
              <a:rPr lang="en-US" sz="2400" dirty="0">
                <a:latin typeface="+mn-lt"/>
              </a:rPr>
              <a:t>context </a:t>
            </a:r>
          </a:p>
          <a:p>
            <a:pPr lvl="1"/>
            <a:r>
              <a:rPr lang="en-US" sz="2400" dirty="0">
                <a:latin typeface="Consolas" panose="020B0609020204030204" pitchFamily="49" charset="0"/>
              </a:rPr>
              <a:t>value</a:t>
            </a:r>
            <a:r>
              <a:rPr lang="en-US" sz="2400" dirty="0">
                <a:latin typeface="+mn-lt"/>
              </a:rPr>
              <a:t> is a keyword only in a </a:t>
            </a:r>
            <a:r>
              <a:rPr lang="en-US" sz="2400" dirty="0">
                <a:latin typeface="Consolas" panose="020B0609020204030204" pitchFamily="49" charset="0"/>
              </a:rPr>
              <a:t>set</a:t>
            </a:r>
            <a:r>
              <a:rPr lang="en-US" sz="2400" dirty="0">
                <a:latin typeface="+mn-lt"/>
              </a:rPr>
              <a:t> </a:t>
            </a:r>
            <a:r>
              <a:rPr lang="en-US" sz="2400" dirty="0" smtClean="0">
                <a:latin typeface="+mn-lt"/>
              </a:rPr>
              <a:t>accessor's context</a:t>
            </a:r>
            <a:endParaRPr lang="en-US" sz="2400" dirty="0">
              <a:latin typeface="+mn-lt"/>
            </a:endParaRPr>
          </a:p>
        </p:txBody>
      </p:sp>
    </p:spTree>
    <p:extLst>
      <p:ext uri="{BB962C8B-B14F-4D97-AF65-F5344CB8AC3E}">
        <p14:creationId xmlns:p14="http://schemas.microsoft.com/office/powerpoint/2010/main" val="652755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4.2</a:t>
            </a:r>
          </a:p>
        </p:txBody>
      </p:sp>
      <p:sp>
        <p:nvSpPr>
          <p:cNvPr id="3" name="Text Placeholder 2"/>
          <p:cNvSpPr>
            <a:spLocks noGrp="1"/>
          </p:cNvSpPr>
          <p:nvPr>
            <p:ph type="body" idx="1"/>
          </p:nvPr>
        </p:nvSpPr>
        <p:spPr/>
        <p:txBody>
          <a:bodyPr/>
          <a:lstStyle/>
          <a:p>
            <a:pPr marL="0" indent="0">
              <a:buNone/>
            </a:pPr>
            <a:r>
              <a:rPr lang="en-US" sz="2400" dirty="0">
                <a:latin typeface="+mn-lt"/>
              </a:rPr>
              <a:t>Although contextual keywords, like </a:t>
            </a:r>
            <a:r>
              <a:rPr lang="en-US" sz="2400" dirty="0">
                <a:latin typeface="Consolas" panose="020B0609020204030204" pitchFamily="49" charset="0"/>
              </a:rPr>
              <a:t>value</a:t>
            </a:r>
            <a:r>
              <a:rPr lang="en-US" sz="2400" dirty="0">
                <a:latin typeface="+mn-lt"/>
              </a:rPr>
              <a:t> in a </a:t>
            </a:r>
            <a:r>
              <a:rPr lang="en-US" sz="2400" dirty="0">
                <a:latin typeface="Consolas" panose="020B0609020204030204" pitchFamily="49" charset="0"/>
              </a:rPr>
              <a:t>set</a:t>
            </a:r>
            <a:r>
              <a:rPr lang="en-US" sz="2400" dirty="0">
                <a:latin typeface="+mn-lt"/>
              </a:rPr>
              <a:t> accessor, can be used as identifiers in some contexts, we prefer not to do so.</a:t>
            </a:r>
          </a:p>
        </p:txBody>
      </p:sp>
    </p:spTree>
    <p:extLst>
      <p:ext uri="{BB962C8B-B14F-4D97-AF65-F5344CB8AC3E}">
        <p14:creationId xmlns:p14="http://schemas.microsoft.com/office/powerpoint/2010/main" val="12682784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4.6.3 Account </a:t>
            </a:r>
            <a:r>
              <a:rPr lang="en-US" dirty="0" smtClean="0"/>
              <a:t>U</a:t>
            </a:r>
            <a:r>
              <a:rPr lang="en-US" sz="100" dirty="0" smtClean="0"/>
              <a:t> </a:t>
            </a:r>
            <a:r>
              <a:rPr lang="en-US" dirty="0" smtClean="0"/>
              <a:t>M</a:t>
            </a:r>
            <a:r>
              <a:rPr lang="en-US" sz="100" dirty="0" smtClean="0"/>
              <a:t> </a:t>
            </a:r>
            <a:r>
              <a:rPr lang="en-US" dirty="0" smtClean="0"/>
              <a:t>L </a:t>
            </a:r>
            <a:r>
              <a:rPr lang="en-US" dirty="0"/>
              <a:t>Class Diagram with a </a:t>
            </a:r>
            <a:r>
              <a:rPr lang="en-US" dirty="0" smtClean="0"/>
              <a:t>Property </a:t>
            </a:r>
            <a:r>
              <a:rPr lang="en-US" sz="2000" b="0" dirty="0" smtClean="0"/>
              <a:t>(1 of 2)</a:t>
            </a:r>
            <a:endParaRPr lang="en-US" sz="2000" b="0" dirty="0"/>
          </a:p>
        </p:txBody>
      </p:sp>
      <p:sp>
        <p:nvSpPr>
          <p:cNvPr id="3" name="Text Placeholder 2"/>
          <p:cNvSpPr>
            <a:spLocks noGrp="1"/>
          </p:cNvSpPr>
          <p:nvPr>
            <p:ph type="body" idx="1"/>
          </p:nvPr>
        </p:nvSpPr>
        <p:spPr>
          <a:xfrm>
            <a:off x="457200" y="1600201"/>
            <a:ext cx="1939326" cy="533400"/>
          </a:xfrm>
        </p:spPr>
        <p:txBody>
          <a:bodyPr/>
          <a:lstStyle/>
          <a:p>
            <a:r>
              <a:rPr lang="en-US" sz="2400" dirty="0">
                <a:latin typeface="+mn-lt"/>
              </a:rPr>
              <a:t>We </a:t>
            </a:r>
            <a:r>
              <a:rPr lang="en-US" sz="2400" dirty="0" smtClean="0">
                <a:latin typeface="+mn-lt"/>
              </a:rPr>
              <a:t>model</a:t>
            </a:r>
            <a:endParaRPr lang="en-US" sz="2400" dirty="0">
              <a:latin typeface="+mn-lt"/>
            </a:endParaRPr>
          </a:p>
        </p:txBody>
      </p:sp>
      <p:graphicFrame>
        <p:nvGraphicFramePr>
          <p:cNvPr id="14" name="Object 13" descr="C sharp"/>
          <p:cNvGraphicFramePr>
            <a:graphicFrameLocks noChangeAspect="1"/>
          </p:cNvGraphicFramePr>
          <p:nvPr>
            <p:extLst>
              <p:ext uri="{D42A27DB-BD31-4B8C-83A1-F6EECF244321}">
                <p14:modId xmlns:p14="http://schemas.microsoft.com/office/powerpoint/2010/main" val="1200099963"/>
              </p:ext>
            </p:extLst>
          </p:nvPr>
        </p:nvGraphicFramePr>
        <p:xfrm>
          <a:off x="2224646" y="1728831"/>
          <a:ext cx="447176" cy="329502"/>
        </p:xfrm>
        <a:graphic>
          <a:graphicData uri="http://schemas.openxmlformats.org/presentationml/2006/ole">
            <mc:AlternateContent xmlns:mc="http://schemas.openxmlformats.org/markup-compatibility/2006">
              <mc:Choice xmlns:v="urn:schemas-microsoft-com:vml" Requires="v">
                <p:oleObj spid="_x0000_s17484"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2224646" y="1728831"/>
                        <a:ext cx="447176" cy="329502"/>
                      </a:xfrm>
                      <a:prstGeom prst="rect">
                        <a:avLst/>
                      </a:prstGeom>
                    </p:spPr>
                  </p:pic>
                </p:oleObj>
              </mc:Fallback>
            </mc:AlternateContent>
          </a:graphicData>
        </a:graphic>
      </p:graphicFrame>
      <p:sp>
        <p:nvSpPr>
          <p:cNvPr id="4" name="Content Placeholder 3"/>
          <p:cNvSpPr>
            <a:spLocks noGrp="1"/>
          </p:cNvSpPr>
          <p:nvPr>
            <p:ph sz="quarter" idx="13"/>
          </p:nvPr>
        </p:nvSpPr>
        <p:spPr>
          <a:xfrm>
            <a:off x="457200" y="1570706"/>
            <a:ext cx="8229600" cy="1062430"/>
          </a:xfrm>
        </p:spPr>
        <p:txBody>
          <a:bodyPr/>
          <a:lstStyle/>
          <a:p>
            <a:pPr marL="0" indent="2152650">
              <a:buNone/>
            </a:pPr>
            <a:r>
              <a:rPr lang="en-US" sz="2400" dirty="0">
                <a:latin typeface="+mn-lt"/>
              </a:rPr>
              <a:t>properties in the U</a:t>
            </a:r>
            <a:r>
              <a:rPr lang="en-US" sz="100" dirty="0">
                <a:latin typeface="+mn-lt"/>
              </a:rPr>
              <a:t> </a:t>
            </a:r>
            <a:r>
              <a:rPr lang="en-US" sz="2400" dirty="0">
                <a:latin typeface="+mn-lt"/>
              </a:rPr>
              <a:t>M</a:t>
            </a:r>
            <a:r>
              <a:rPr lang="en-US" sz="100" dirty="0">
                <a:latin typeface="+mn-lt"/>
              </a:rPr>
              <a:t> </a:t>
            </a:r>
            <a:r>
              <a:rPr lang="en-US" sz="2400" dirty="0">
                <a:latin typeface="+mn-lt"/>
              </a:rPr>
              <a:t>L as attributes.</a:t>
            </a:r>
          </a:p>
          <a:p>
            <a:r>
              <a:rPr lang="en-US" sz="2400" dirty="0">
                <a:latin typeface="+mn-lt"/>
              </a:rPr>
              <a:t>A property is followed by the word “property” in </a:t>
            </a:r>
            <a:r>
              <a:rPr lang="en-US" sz="2400" b="1" dirty="0">
                <a:latin typeface="+mn-lt"/>
              </a:rPr>
              <a:t>guillemets</a:t>
            </a:r>
            <a:endParaRPr lang="en-US" sz="2400" dirty="0">
              <a:latin typeface="+mn-lt"/>
            </a:endParaRPr>
          </a:p>
        </p:txBody>
      </p:sp>
      <p:graphicFrame>
        <p:nvGraphicFramePr>
          <p:cNvPr id="16" name="Object 15" descr="Left parenthesis left guillemet and right guillemet right parenthesis."/>
          <p:cNvGraphicFramePr>
            <a:graphicFrameLocks noChangeAspect="1"/>
          </p:cNvGraphicFramePr>
          <p:nvPr>
            <p:extLst>
              <p:ext uri="{D42A27DB-BD31-4B8C-83A1-F6EECF244321}">
                <p14:modId xmlns:p14="http://schemas.microsoft.com/office/powerpoint/2010/main" val="298402403"/>
              </p:ext>
            </p:extLst>
          </p:nvPr>
        </p:nvGraphicFramePr>
        <p:xfrm>
          <a:off x="2394712" y="2607698"/>
          <a:ext cx="1286909" cy="403741"/>
        </p:xfrm>
        <a:graphic>
          <a:graphicData uri="http://schemas.openxmlformats.org/presentationml/2006/ole">
            <mc:AlternateContent xmlns:mc="http://schemas.openxmlformats.org/markup-compatibility/2006">
              <mc:Choice xmlns:v="urn:schemas-microsoft-com:vml" Requires="v">
                <p:oleObj spid="_x0000_s17485" name="Equation" r:id="rId5" imgW="647640" imgH="203040" progId="Equation.DSMT4">
                  <p:embed/>
                </p:oleObj>
              </mc:Choice>
              <mc:Fallback>
                <p:oleObj name="Equation" r:id="rId5" imgW="647640" imgH="203040" progId="Equation.DSMT4">
                  <p:embed/>
                  <p:pic>
                    <p:nvPicPr>
                      <p:cNvPr id="0" name=""/>
                      <p:cNvPicPr/>
                      <p:nvPr/>
                    </p:nvPicPr>
                    <p:blipFill>
                      <a:blip r:embed="rId6"/>
                      <a:stretch>
                        <a:fillRect/>
                      </a:stretch>
                    </p:blipFill>
                    <p:spPr>
                      <a:xfrm>
                        <a:off x="2394712" y="2607698"/>
                        <a:ext cx="1286909" cy="403741"/>
                      </a:xfrm>
                      <a:prstGeom prst="rect">
                        <a:avLst/>
                      </a:prstGeom>
                    </p:spPr>
                  </p:pic>
                </p:oleObj>
              </mc:Fallback>
            </mc:AlternateContent>
          </a:graphicData>
        </a:graphic>
      </p:graphicFrame>
      <p:sp>
        <p:nvSpPr>
          <p:cNvPr id="5" name="Content Placeholder 4"/>
          <p:cNvSpPr>
            <a:spLocks noGrp="1"/>
          </p:cNvSpPr>
          <p:nvPr>
            <p:ph sz="quarter" idx="14"/>
          </p:nvPr>
        </p:nvSpPr>
        <p:spPr>
          <a:xfrm>
            <a:off x="457200" y="2956504"/>
            <a:ext cx="8232775" cy="2190685"/>
          </a:xfrm>
        </p:spPr>
        <p:txBody>
          <a:bodyPr/>
          <a:lstStyle/>
          <a:p>
            <a:pPr lvl="1"/>
            <a:r>
              <a:rPr lang="en-US" sz="2400" dirty="0">
                <a:latin typeface="+mn-lt"/>
              </a:rPr>
              <a:t>Using descriptive words in guillemets (called </a:t>
            </a:r>
            <a:r>
              <a:rPr lang="en-US" sz="2400" b="1" dirty="0">
                <a:latin typeface="+mn-lt"/>
              </a:rPr>
              <a:t>stereotypes</a:t>
            </a:r>
            <a:r>
              <a:rPr lang="en-US" sz="2400" dirty="0">
                <a:latin typeface="+mn-lt"/>
              </a:rPr>
              <a:t> in the U</a:t>
            </a:r>
            <a:r>
              <a:rPr lang="en-US" sz="100" dirty="0">
                <a:latin typeface="+mn-lt"/>
              </a:rPr>
              <a:t> </a:t>
            </a:r>
            <a:r>
              <a:rPr lang="en-US" sz="2400" dirty="0">
                <a:latin typeface="+mn-lt"/>
              </a:rPr>
              <a:t>M</a:t>
            </a:r>
            <a:r>
              <a:rPr lang="en-US" sz="100" dirty="0">
                <a:latin typeface="+mn-lt"/>
              </a:rPr>
              <a:t> </a:t>
            </a:r>
            <a:r>
              <a:rPr lang="en-US" sz="2400" dirty="0">
                <a:latin typeface="+mn-lt"/>
              </a:rPr>
              <a:t>L) helps distinguish properties from other attributes and operations.</a:t>
            </a:r>
          </a:p>
          <a:p>
            <a:r>
              <a:rPr lang="en-US" sz="2400" dirty="0">
                <a:latin typeface="+mn-lt"/>
              </a:rPr>
              <a:t>The U</a:t>
            </a:r>
            <a:r>
              <a:rPr lang="en-US" sz="100" dirty="0">
                <a:latin typeface="+mn-lt"/>
              </a:rPr>
              <a:t> </a:t>
            </a:r>
            <a:r>
              <a:rPr lang="en-US" sz="2400" dirty="0">
                <a:latin typeface="+mn-lt"/>
              </a:rPr>
              <a:t>M</a:t>
            </a:r>
            <a:r>
              <a:rPr lang="en-US" sz="100" dirty="0">
                <a:latin typeface="+mn-lt"/>
              </a:rPr>
              <a:t> </a:t>
            </a:r>
            <a:r>
              <a:rPr lang="en-US" sz="2400" dirty="0">
                <a:latin typeface="+mn-lt"/>
              </a:rPr>
              <a:t>L indicates the type of a property by placing a colon and a type after the property name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1927895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4.6.3 Account </a:t>
            </a:r>
            <a:r>
              <a:rPr lang="en-US" dirty="0" smtClean="0"/>
              <a:t>U</a:t>
            </a:r>
            <a:r>
              <a:rPr lang="en-US" sz="100" dirty="0" smtClean="0"/>
              <a:t> </a:t>
            </a:r>
            <a:r>
              <a:rPr lang="en-US" dirty="0" smtClean="0"/>
              <a:t>M</a:t>
            </a:r>
            <a:r>
              <a:rPr lang="en-US" sz="100" dirty="0" smtClean="0"/>
              <a:t> </a:t>
            </a:r>
            <a:r>
              <a:rPr lang="en-US" dirty="0" smtClean="0"/>
              <a:t>L </a:t>
            </a:r>
            <a:r>
              <a:rPr lang="en-US" dirty="0"/>
              <a:t>Class Diagram with a </a:t>
            </a:r>
            <a:r>
              <a:rPr lang="en-US" dirty="0" smtClean="0"/>
              <a:t>Property </a:t>
            </a:r>
            <a:r>
              <a:rPr lang="en-US" sz="2000" b="0" dirty="0" smtClean="0"/>
              <a:t>(2 of 2)</a:t>
            </a:r>
            <a:endParaRPr lang="en-US" sz="2000" b="0" dirty="0"/>
          </a:p>
        </p:txBody>
      </p:sp>
      <p:sp>
        <p:nvSpPr>
          <p:cNvPr id="3" name="Text Placeholder 2"/>
          <p:cNvSpPr>
            <a:spLocks noGrp="1"/>
          </p:cNvSpPr>
          <p:nvPr>
            <p:ph type="body" idx="1"/>
          </p:nvPr>
        </p:nvSpPr>
        <p:spPr/>
        <p:txBody>
          <a:bodyPr/>
          <a:lstStyle/>
          <a:p>
            <a:r>
              <a:rPr lang="en-US" sz="2200" dirty="0">
                <a:latin typeface="+mn-lt"/>
              </a:rPr>
              <a:t>A class diagram helps you </a:t>
            </a:r>
            <a:r>
              <a:rPr lang="en-US" sz="2200" b="1" dirty="0">
                <a:latin typeface="+mn-lt"/>
              </a:rPr>
              <a:t>design</a:t>
            </a:r>
            <a:r>
              <a:rPr lang="en-US" sz="2200" dirty="0">
                <a:latin typeface="+mn-lt"/>
              </a:rPr>
              <a:t> a class, so </a:t>
            </a:r>
            <a:r>
              <a:rPr lang="en-US" sz="2200" dirty="0" smtClean="0">
                <a:latin typeface="+mn-lt"/>
              </a:rPr>
              <a:t>it's </a:t>
            </a:r>
            <a:r>
              <a:rPr lang="en-US" sz="2200" dirty="0">
                <a:latin typeface="+mn-lt"/>
              </a:rPr>
              <a:t>not required to show every </a:t>
            </a:r>
            <a:r>
              <a:rPr lang="en-US" sz="2200" b="1" dirty="0">
                <a:latin typeface="+mn-lt"/>
              </a:rPr>
              <a:t>implementation</a:t>
            </a:r>
            <a:r>
              <a:rPr lang="en-US" sz="2200" dirty="0">
                <a:latin typeface="+mn-lt"/>
              </a:rPr>
              <a:t> detail</a:t>
            </a:r>
            <a:r>
              <a:rPr lang="en-US" sz="2200" dirty="0" smtClean="0">
                <a:latin typeface="+mn-lt"/>
              </a:rPr>
              <a:t>.</a:t>
            </a:r>
            <a:endParaRPr lang="en-US" sz="2200" dirty="0">
              <a:latin typeface="+mn-lt"/>
            </a:endParaRPr>
          </a:p>
          <a:p>
            <a:r>
              <a:rPr lang="en-US" sz="2200" dirty="0">
                <a:latin typeface="+mn-lt"/>
              </a:rPr>
              <a:t>Since an instance variable </a:t>
            </a:r>
            <a:r>
              <a:rPr lang="en-US" sz="2200" dirty="0" smtClean="0">
                <a:latin typeface="+mn-lt"/>
              </a:rPr>
              <a:t>that's </a:t>
            </a:r>
            <a:r>
              <a:rPr lang="en-US" sz="2200" dirty="0">
                <a:latin typeface="+mn-lt"/>
              </a:rPr>
              <a:t>manipulated by a property is really an implementation detail of that property, our class diagram does </a:t>
            </a:r>
            <a:r>
              <a:rPr lang="en-US" sz="2200" b="1" dirty="0">
                <a:latin typeface="+mn-lt"/>
              </a:rPr>
              <a:t>not</a:t>
            </a:r>
            <a:r>
              <a:rPr lang="en-US" sz="2200" dirty="0">
                <a:latin typeface="+mn-lt"/>
              </a:rPr>
              <a:t> show the corresponding instance variable</a:t>
            </a:r>
            <a:r>
              <a:rPr lang="en-US" sz="2200" dirty="0" smtClean="0">
                <a:latin typeface="+mn-lt"/>
              </a:rPr>
              <a:t>.</a:t>
            </a:r>
            <a:endParaRPr lang="en-US" sz="2200" dirty="0">
              <a:latin typeface="+mn-lt"/>
            </a:endParaRPr>
          </a:p>
          <a:p>
            <a:r>
              <a:rPr lang="en-US" sz="2200" dirty="0">
                <a:latin typeface="+mn-lt"/>
              </a:rPr>
              <a:t>A programmer implementing the class based on a class diagram would create the instance variables as part of the implementation process.</a:t>
            </a:r>
          </a:p>
          <a:p>
            <a:r>
              <a:rPr lang="en-US" sz="2200" dirty="0">
                <a:latin typeface="+mn-lt"/>
              </a:rPr>
              <a:t>Similarly, a </a:t>
            </a:r>
            <a:r>
              <a:rPr lang="en-US" sz="2200" dirty="0" smtClean="0">
                <a:latin typeface="+mn-lt"/>
              </a:rPr>
              <a:t>property's </a:t>
            </a:r>
            <a:r>
              <a:rPr lang="en-US" sz="2200" dirty="0">
                <a:latin typeface="Consolas" panose="020B0609020204030204" pitchFamily="49" charset="0"/>
              </a:rPr>
              <a:t>get</a:t>
            </a:r>
            <a:r>
              <a:rPr lang="en-US" sz="2200" dirty="0">
                <a:latin typeface="+mn-lt"/>
              </a:rPr>
              <a:t> and </a:t>
            </a:r>
            <a:r>
              <a:rPr lang="en-US" sz="2200" dirty="0">
                <a:latin typeface="Consolas" panose="020B0609020204030204" pitchFamily="49" charset="0"/>
              </a:rPr>
              <a:t>set</a:t>
            </a:r>
            <a:r>
              <a:rPr lang="en-US" sz="2200" dirty="0">
                <a:latin typeface="+mn-lt"/>
              </a:rPr>
              <a:t> accessors are implementation details, so </a:t>
            </a:r>
            <a:r>
              <a:rPr lang="en-US" sz="2200" dirty="0" smtClean="0">
                <a:latin typeface="+mn-lt"/>
              </a:rPr>
              <a:t>they're </a:t>
            </a:r>
            <a:r>
              <a:rPr lang="en-US" sz="2200" dirty="0">
                <a:latin typeface="+mn-lt"/>
              </a:rPr>
              <a:t>not listed in the </a:t>
            </a:r>
            <a:r>
              <a:rPr lang="en-US" sz="2200" dirty="0" smtClean="0">
                <a:latin typeface="+mn-lt"/>
              </a:rPr>
              <a:t>U</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L </a:t>
            </a:r>
            <a:r>
              <a:rPr lang="en-US" sz="2200" dirty="0">
                <a:latin typeface="+mn-lt"/>
              </a:rPr>
              <a:t>diagram.</a:t>
            </a:r>
          </a:p>
        </p:txBody>
      </p:sp>
    </p:spTree>
    <p:extLst>
      <p:ext uri="{BB962C8B-B14F-4D97-AF65-F5344CB8AC3E}">
        <p14:creationId xmlns:p14="http://schemas.microsoft.com/office/powerpoint/2010/main" val="39275766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4.7 </a:t>
            </a:r>
            <a:r>
              <a:rPr lang="en-US" dirty="0" smtClean="0"/>
              <a:t>U</a:t>
            </a:r>
            <a:r>
              <a:rPr lang="en-US" sz="100" dirty="0" smtClean="0"/>
              <a:t> </a:t>
            </a:r>
            <a:r>
              <a:rPr lang="en-US" dirty="0" smtClean="0"/>
              <a:t>M</a:t>
            </a:r>
            <a:r>
              <a:rPr lang="en-US" sz="100" dirty="0" smtClean="0"/>
              <a:t> </a:t>
            </a:r>
            <a:r>
              <a:rPr lang="en-US" dirty="0" smtClean="0"/>
              <a:t>L </a:t>
            </a:r>
            <a:r>
              <a:rPr lang="en-US" dirty="0"/>
              <a:t>class diagram for class </a:t>
            </a:r>
            <a:r>
              <a:rPr lang="en-US" dirty="0">
                <a:latin typeface="Consolas" panose="020B0609020204030204" pitchFamily="49" charset="0"/>
              </a:rPr>
              <a:t>Account</a:t>
            </a:r>
            <a:r>
              <a:rPr lang="en-US" dirty="0"/>
              <a:t> of </a:t>
            </a:r>
            <a:r>
              <a:rPr lang="en-US" dirty="0" smtClean="0"/>
              <a:t>Figure 4.6</a:t>
            </a:r>
            <a:endParaRPr lang="en-US" dirty="0"/>
          </a:p>
        </p:txBody>
      </p:sp>
      <p:pic>
        <p:nvPicPr>
          <p:cNvPr id="4" name="Picture 3" descr="A u m l class diagram for class account. The diagram consists of three compartments. The first compartment contains the name, account in bold face and it is centered. The second compartment contains, + left angle bracket, left angle bracket, property, right angle bracket, right angle bracket, name, colon, string. The third compartment is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542" y="2193730"/>
            <a:ext cx="7912915" cy="1408658"/>
          </a:xfrm>
          <a:prstGeom prst="rect">
            <a:avLst/>
          </a:prstGeom>
        </p:spPr>
      </p:pic>
    </p:spTree>
    <p:extLst>
      <p:ext uri="{BB962C8B-B14F-4D97-AF65-F5344CB8AC3E}">
        <p14:creationId xmlns:p14="http://schemas.microsoft.com/office/powerpoint/2010/main" val="3664620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4.7 Auto-Implemented </a:t>
            </a:r>
            <a:r>
              <a:rPr lang="en-US" dirty="0" smtClean="0"/>
              <a:t>Properties </a:t>
            </a:r>
            <a:r>
              <a:rPr lang="en-US" sz="2000" b="0" dirty="0" smtClean="0"/>
              <a:t>(1 of 2)</a:t>
            </a:r>
            <a:endParaRPr lang="en-US" sz="2000" b="0" dirty="0"/>
          </a:p>
        </p:txBody>
      </p:sp>
      <p:sp>
        <p:nvSpPr>
          <p:cNvPr id="3" name="Text Placeholder 2"/>
          <p:cNvSpPr>
            <a:spLocks noGrp="1"/>
          </p:cNvSpPr>
          <p:nvPr>
            <p:ph type="body" idx="1"/>
          </p:nvPr>
        </p:nvSpPr>
        <p:spPr>
          <a:xfrm>
            <a:off x="457200" y="1600201"/>
            <a:ext cx="8229600" cy="2114944"/>
          </a:xfrm>
        </p:spPr>
        <p:txBody>
          <a:bodyPr/>
          <a:lstStyle/>
          <a:p>
            <a:r>
              <a:rPr lang="en-US" sz="2400" dirty="0">
                <a:latin typeface="+mn-lt"/>
              </a:rPr>
              <a:t>When a </a:t>
            </a:r>
            <a:r>
              <a:rPr lang="en-US" sz="2400" dirty="0" smtClean="0">
                <a:latin typeface="+mn-lt"/>
              </a:rPr>
              <a:t>property's </a:t>
            </a:r>
            <a:r>
              <a:rPr lang="en-US" sz="2400" dirty="0">
                <a:latin typeface="Consolas" panose="020B0609020204030204" pitchFamily="49" charset="0"/>
              </a:rPr>
              <a:t>get</a:t>
            </a:r>
            <a:r>
              <a:rPr lang="en-US" sz="2400" dirty="0">
                <a:latin typeface="+mn-lt"/>
              </a:rPr>
              <a:t> accessor simply returns </a:t>
            </a:r>
            <a:r>
              <a:rPr lang="en-US" sz="2400" dirty="0">
                <a:latin typeface="Consolas" panose="020B0609020204030204" pitchFamily="49" charset="0"/>
              </a:rPr>
              <a:t>private</a:t>
            </a:r>
            <a:r>
              <a:rPr lang="en-US" sz="2400" dirty="0">
                <a:latin typeface="+mn-lt"/>
              </a:rPr>
              <a:t> instance variable value and its </a:t>
            </a:r>
            <a:r>
              <a:rPr lang="en-US" sz="2400" dirty="0">
                <a:latin typeface="Consolas" panose="020B0609020204030204" pitchFamily="49" charset="0"/>
              </a:rPr>
              <a:t>set</a:t>
            </a:r>
            <a:r>
              <a:rPr lang="en-US" sz="2400" dirty="0">
                <a:latin typeface="+mn-lt"/>
              </a:rPr>
              <a:t> accessor simply assigns a value to the instance variable you can use an </a:t>
            </a:r>
            <a:r>
              <a:rPr lang="en-US" sz="2400" b="1" dirty="0">
                <a:latin typeface="+mn-lt"/>
              </a:rPr>
              <a:t>auto-implemented property</a:t>
            </a:r>
            <a:r>
              <a:rPr lang="en-US" sz="2400" dirty="0" smtClean="0">
                <a:latin typeface="+mn-lt"/>
              </a:rPr>
              <a:t>.</a:t>
            </a:r>
            <a:endParaRPr lang="en-US" sz="2400" dirty="0">
              <a:latin typeface="+mn-lt"/>
            </a:endParaRPr>
          </a:p>
          <a:p>
            <a:r>
              <a:rPr lang="en-US" sz="2400" dirty="0" smtClean="0">
                <a:latin typeface="+mn-lt"/>
              </a:rPr>
              <a:t>The</a:t>
            </a:r>
            <a:endParaRPr lang="en-US" sz="2400" dirty="0">
              <a:latin typeface="+mn-lt"/>
            </a:endParaRP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2283015520"/>
              </p:ext>
            </p:extLst>
          </p:nvPr>
        </p:nvGraphicFramePr>
        <p:xfrm>
          <a:off x="1406710" y="3375659"/>
          <a:ext cx="460726" cy="339486"/>
        </p:xfrm>
        <a:graphic>
          <a:graphicData uri="http://schemas.openxmlformats.org/presentationml/2006/ole">
            <mc:AlternateContent xmlns:mc="http://schemas.openxmlformats.org/markup-compatibility/2006">
              <mc:Choice xmlns:v="urn:schemas-microsoft-com:vml" Requires="v">
                <p:oleObj spid="_x0000_s16426" name="Equation" r:id="rId3" imgW="241200" imgH="177480" progId="Equation.DSMT4">
                  <p:embed/>
                </p:oleObj>
              </mc:Choice>
              <mc:Fallback>
                <p:oleObj name="Equation" r:id="rId3" imgW="241200" imgH="177480" progId="Equation.DSMT4">
                  <p:embed/>
                  <p:pic>
                    <p:nvPicPr>
                      <p:cNvPr id="5" name="Object 4"/>
                      <p:cNvPicPr/>
                      <p:nvPr/>
                    </p:nvPicPr>
                    <p:blipFill>
                      <a:blip r:embed="rId4"/>
                      <a:stretch>
                        <a:fillRect/>
                      </a:stretch>
                    </p:blipFill>
                    <p:spPr>
                      <a:xfrm>
                        <a:off x="1406710" y="3375659"/>
                        <a:ext cx="460726" cy="339486"/>
                      </a:xfrm>
                      <a:prstGeom prst="rect">
                        <a:avLst/>
                      </a:prstGeom>
                    </p:spPr>
                  </p:pic>
                </p:oleObj>
              </mc:Fallback>
            </mc:AlternateContent>
          </a:graphicData>
        </a:graphic>
      </p:graphicFrame>
      <p:sp>
        <p:nvSpPr>
          <p:cNvPr id="4" name="Text Placeholder 3"/>
          <p:cNvSpPr>
            <a:spLocks noGrp="1"/>
          </p:cNvSpPr>
          <p:nvPr>
            <p:ph type="body" idx="2"/>
          </p:nvPr>
        </p:nvSpPr>
        <p:spPr>
          <a:xfrm>
            <a:off x="457200" y="3261138"/>
            <a:ext cx="8229600" cy="2181017"/>
          </a:xfrm>
        </p:spPr>
        <p:txBody>
          <a:bodyPr/>
          <a:lstStyle/>
          <a:p>
            <a:pPr marL="265113" indent="1076325">
              <a:buNone/>
            </a:pPr>
            <a:r>
              <a:rPr lang="en-US" sz="2400" dirty="0">
                <a:latin typeface="+mn-lt"/>
              </a:rPr>
              <a:t>compiler automatically creates a </a:t>
            </a:r>
            <a:r>
              <a:rPr lang="en-US" sz="2400" b="1" dirty="0">
                <a:latin typeface="+mn-lt"/>
              </a:rPr>
              <a:t>hidden</a:t>
            </a:r>
            <a:r>
              <a:rPr lang="en-US" sz="2400" dirty="0">
                <a:latin typeface="+mn-lt"/>
              </a:rPr>
              <a:t> </a:t>
            </a:r>
            <a:r>
              <a:rPr lang="en-US" sz="2400" dirty="0">
                <a:latin typeface="Consolas" panose="020B0609020204030204" pitchFamily="49" charset="0"/>
              </a:rPr>
              <a:t>private</a:t>
            </a:r>
            <a:r>
              <a:rPr lang="en-US" sz="2400" dirty="0"/>
              <a:t> </a:t>
            </a:r>
            <a:r>
              <a:rPr lang="en-US" sz="2400" dirty="0">
                <a:latin typeface="+mn-lt"/>
              </a:rPr>
              <a:t>instance variable, and the</a:t>
            </a:r>
            <a:r>
              <a:rPr lang="en-US" sz="2400" dirty="0"/>
              <a:t> </a:t>
            </a:r>
            <a:r>
              <a:rPr lang="en-US" sz="2400" dirty="0">
                <a:latin typeface="Consolas" panose="020B0609020204030204" pitchFamily="49" charset="0"/>
              </a:rPr>
              <a:t>get</a:t>
            </a:r>
            <a:r>
              <a:rPr lang="en-US" sz="2400" dirty="0"/>
              <a:t> </a:t>
            </a:r>
            <a:r>
              <a:rPr lang="en-US" sz="2400" dirty="0">
                <a:latin typeface="+mn-lt"/>
              </a:rPr>
              <a:t>and</a:t>
            </a:r>
            <a:r>
              <a:rPr lang="en-US" sz="2400" dirty="0"/>
              <a:t> </a:t>
            </a:r>
            <a:r>
              <a:rPr lang="en-US" sz="2400" dirty="0">
                <a:latin typeface="Consolas" panose="020B0609020204030204" pitchFamily="49" charset="0"/>
              </a:rPr>
              <a:t>set</a:t>
            </a:r>
            <a:r>
              <a:rPr lang="en-US" sz="2400" dirty="0"/>
              <a:t> </a:t>
            </a:r>
            <a:r>
              <a:rPr lang="en-US" sz="2400" dirty="0">
                <a:latin typeface="+mn-lt"/>
              </a:rPr>
              <a:t>accessors for </a:t>
            </a:r>
            <a:r>
              <a:rPr lang="en-US" sz="2400" b="1" dirty="0">
                <a:latin typeface="+mn-lt"/>
              </a:rPr>
              <a:t>getting</a:t>
            </a:r>
            <a:r>
              <a:rPr lang="en-US" sz="2400" dirty="0">
                <a:latin typeface="+mn-lt"/>
              </a:rPr>
              <a:t> and </a:t>
            </a:r>
            <a:r>
              <a:rPr lang="en-US" sz="2400" b="1" dirty="0">
                <a:latin typeface="+mn-lt"/>
              </a:rPr>
              <a:t>setting</a:t>
            </a:r>
            <a:r>
              <a:rPr lang="en-US" sz="2400" dirty="0">
                <a:latin typeface="+mn-lt"/>
              </a:rPr>
              <a:t> that hidden instance variable.</a:t>
            </a:r>
          </a:p>
          <a:p>
            <a:r>
              <a:rPr lang="en-US" sz="2400" dirty="0">
                <a:latin typeface="+mn-lt"/>
              </a:rPr>
              <a:t>This enables you to implement the property trivially, which is handy when you're first designing a class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8453748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4.7 Auto-Implemented </a:t>
            </a:r>
            <a:r>
              <a:rPr lang="en-US" dirty="0" smtClean="0"/>
              <a:t>Properties </a:t>
            </a:r>
            <a:r>
              <a:rPr lang="en-US" sz="2000" b="0" dirty="0" smtClean="0"/>
              <a:t>(2 of 2)</a:t>
            </a:r>
            <a:endParaRPr lang="en-US" sz="2000" b="0" dirty="0"/>
          </a:p>
        </p:txBody>
      </p:sp>
      <p:sp>
        <p:nvSpPr>
          <p:cNvPr id="3" name="Text Placeholder 2"/>
          <p:cNvSpPr>
            <a:spLocks noGrp="1"/>
          </p:cNvSpPr>
          <p:nvPr>
            <p:ph type="body" idx="1"/>
          </p:nvPr>
        </p:nvSpPr>
        <p:spPr>
          <a:xfrm>
            <a:off x="457200" y="1600201"/>
            <a:ext cx="8229600" cy="1585452"/>
          </a:xfrm>
        </p:spPr>
        <p:txBody>
          <a:bodyPr/>
          <a:lstStyle/>
          <a:p>
            <a:r>
              <a:rPr lang="en-US" sz="2400" dirty="0">
                <a:latin typeface="+mn-lt"/>
              </a:rPr>
              <a:t>To use an auto-implemented property in the </a:t>
            </a:r>
            <a:r>
              <a:rPr lang="en-US" sz="2400" dirty="0">
                <a:latin typeface="Consolas" panose="020B0609020204030204" pitchFamily="49" charset="0"/>
              </a:rPr>
              <a:t>Account</a:t>
            </a:r>
            <a:r>
              <a:rPr lang="en-US" sz="2400" dirty="0">
                <a:latin typeface="+mn-lt"/>
              </a:rPr>
              <a:t> class, </a:t>
            </a:r>
            <a:r>
              <a:rPr lang="en-US" sz="2400" dirty="0" smtClean="0">
                <a:latin typeface="+mn-lt"/>
              </a:rPr>
              <a:t>you'd </a:t>
            </a:r>
            <a:r>
              <a:rPr lang="en-US" sz="2400" dirty="0">
                <a:latin typeface="+mn-lt"/>
              </a:rPr>
              <a:t>replace the </a:t>
            </a:r>
            <a:r>
              <a:rPr lang="en-US" sz="2400" dirty="0">
                <a:latin typeface="Consolas" panose="020B0609020204030204" pitchFamily="49" charset="0"/>
              </a:rPr>
              <a:t>private</a:t>
            </a:r>
            <a:r>
              <a:rPr lang="en-US" sz="2400" dirty="0">
                <a:latin typeface="+mn-lt"/>
              </a:rPr>
              <a:t> instance variable and the separate property with the following </a:t>
            </a:r>
            <a:r>
              <a:rPr lang="en-US" sz="2400" b="1" dirty="0">
                <a:latin typeface="+mn-lt"/>
              </a:rPr>
              <a:t>single</a:t>
            </a:r>
            <a:r>
              <a:rPr lang="en-US" sz="2400" dirty="0">
                <a:latin typeface="+mn-lt"/>
              </a:rPr>
              <a:t> line of code</a:t>
            </a:r>
            <a:r>
              <a:rPr lang="en-US" sz="2400" dirty="0" smtClean="0">
                <a:latin typeface="+mn-lt"/>
              </a:rPr>
              <a:t>:</a:t>
            </a:r>
          </a:p>
          <a:p>
            <a:pPr lvl="1"/>
            <a:r>
              <a:rPr lang="en-US" sz="2400" dirty="0">
                <a:latin typeface="Consolas" panose="020B0609020204030204" pitchFamily="49" charset="0"/>
              </a:rPr>
              <a:t> </a:t>
            </a:r>
          </a:p>
        </p:txBody>
      </p:sp>
      <p:pic>
        <p:nvPicPr>
          <p:cNvPr id="5" name="Picture 4" descr="Public string name left brace get semicolon set semicolon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539" y="3271083"/>
            <a:ext cx="5191057" cy="286339"/>
          </a:xfrm>
          <a:prstGeom prst="rect">
            <a:avLst/>
          </a:prstGeom>
        </p:spPr>
      </p:pic>
    </p:spTree>
    <p:extLst>
      <p:ext uri="{BB962C8B-B14F-4D97-AF65-F5344CB8AC3E}">
        <p14:creationId xmlns:p14="http://schemas.microsoft.com/office/powerpoint/2010/main" val="18641512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4.3</a:t>
            </a:r>
          </a:p>
        </p:txBody>
      </p:sp>
      <p:sp>
        <p:nvSpPr>
          <p:cNvPr id="3" name="Text Placeholder 2"/>
          <p:cNvSpPr>
            <a:spLocks noGrp="1"/>
          </p:cNvSpPr>
          <p:nvPr>
            <p:ph type="body" idx="1"/>
          </p:nvPr>
        </p:nvSpPr>
        <p:spPr>
          <a:xfrm>
            <a:off x="457200" y="1600201"/>
            <a:ext cx="8229600" cy="1200542"/>
          </a:xfrm>
        </p:spPr>
        <p:txBody>
          <a:bodyPr/>
          <a:lstStyle/>
          <a:p>
            <a:pPr marL="0" indent="0">
              <a:buNone/>
            </a:pPr>
            <a:r>
              <a:rPr lang="en-US" sz="2400" dirty="0">
                <a:latin typeface="+mn-lt"/>
              </a:rPr>
              <a:t>In programming languages that do not have property syntax, you think of a </a:t>
            </a:r>
            <a:r>
              <a:rPr lang="en-US" sz="2400" dirty="0" smtClean="0">
                <a:latin typeface="+mn-lt"/>
              </a:rPr>
              <a:t>class's </a:t>
            </a:r>
            <a:r>
              <a:rPr lang="en-US" sz="2400" dirty="0">
                <a:latin typeface="+mn-lt"/>
              </a:rPr>
              <a:t>attributes as instance variables. </a:t>
            </a:r>
            <a:r>
              <a:rPr lang="en-US" sz="2400" dirty="0" smtClean="0">
                <a:latin typeface="+mn-lt"/>
              </a:rPr>
              <a:t>With</a:t>
            </a:r>
            <a:endParaRPr lang="en-US" sz="2400" dirty="0">
              <a:latin typeface="+mn-lt"/>
            </a:endParaRP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380535592"/>
              </p:ext>
            </p:extLst>
          </p:nvPr>
        </p:nvGraphicFramePr>
        <p:xfrm>
          <a:off x="2616076" y="2461257"/>
          <a:ext cx="460726" cy="339486"/>
        </p:xfrm>
        <a:graphic>
          <a:graphicData uri="http://schemas.openxmlformats.org/presentationml/2006/ole">
            <mc:AlternateContent xmlns:mc="http://schemas.openxmlformats.org/markup-compatibility/2006">
              <mc:Choice xmlns:v="urn:schemas-microsoft-com:vml" Requires="v">
                <p:oleObj spid="_x0000_s14379" name="Equation" r:id="rId3" imgW="241200" imgH="177480" progId="Equation.DSMT4">
                  <p:embed/>
                </p:oleObj>
              </mc:Choice>
              <mc:Fallback>
                <p:oleObj name="Equation" r:id="rId3" imgW="241200" imgH="177480" progId="Equation.DSMT4">
                  <p:embed/>
                  <p:pic>
                    <p:nvPicPr>
                      <p:cNvPr id="5" name="Object 4"/>
                      <p:cNvPicPr/>
                      <p:nvPr/>
                    </p:nvPicPr>
                    <p:blipFill>
                      <a:blip r:embed="rId4"/>
                      <a:stretch>
                        <a:fillRect/>
                      </a:stretch>
                    </p:blipFill>
                    <p:spPr>
                      <a:xfrm>
                        <a:off x="2616076" y="2461257"/>
                        <a:ext cx="460726" cy="339486"/>
                      </a:xfrm>
                      <a:prstGeom prst="rect">
                        <a:avLst/>
                      </a:prstGeom>
                    </p:spPr>
                  </p:pic>
                </p:oleObj>
              </mc:Fallback>
            </mc:AlternateContent>
          </a:graphicData>
        </a:graphic>
      </p:graphicFrame>
      <p:sp>
        <p:nvSpPr>
          <p:cNvPr id="4" name="Text Placeholder 3"/>
          <p:cNvSpPr>
            <a:spLocks noGrp="1"/>
          </p:cNvSpPr>
          <p:nvPr>
            <p:ph type="body" idx="2"/>
          </p:nvPr>
        </p:nvSpPr>
        <p:spPr>
          <a:xfrm>
            <a:off x="457200" y="2330248"/>
            <a:ext cx="8229600" cy="855404"/>
          </a:xfrm>
        </p:spPr>
        <p:txBody>
          <a:bodyPr/>
          <a:lstStyle/>
          <a:p>
            <a:pPr marL="0" indent="2595563">
              <a:buNone/>
            </a:pPr>
            <a:r>
              <a:rPr lang="en-US" sz="2400" dirty="0">
                <a:latin typeface="+mn-lt"/>
              </a:rPr>
              <a:t>property syntax, you should think of the properties themselves as the class's attributes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579695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smtClean="0"/>
              <a:t>(4 </a:t>
            </a:r>
            <a:r>
              <a:rPr lang="en-US" sz="2000" b="0" dirty="0"/>
              <a:t>of </a:t>
            </a:r>
            <a:r>
              <a:rPr lang="en-US" sz="2000" b="0" dirty="0" smtClean="0"/>
              <a:t>4)</a:t>
            </a:r>
            <a:endParaRPr lang="en-US" dirty="0"/>
          </a:p>
        </p:txBody>
      </p:sp>
      <p:sp>
        <p:nvSpPr>
          <p:cNvPr id="3" name="Text Placeholder 2"/>
          <p:cNvSpPr>
            <a:spLocks noGrp="1"/>
          </p:cNvSpPr>
          <p:nvPr>
            <p:ph type="body" idx="1"/>
          </p:nvPr>
        </p:nvSpPr>
        <p:spPr>
          <a:xfrm>
            <a:off x="457200" y="1600200"/>
            <a:ext cx="8229600" cy="4771103"/>
          </a:xfrm>
        </p:spPr>
        <p:txBody>
          <a:bodyPr/>
          <a:lstStyle/>
          <a:p>
            <a:pPr marL="487350" lvl="1" indent="0">
              <a:buNone/>
            </a:pPr>
            <a:r>
              <a:rPr lang="en-US" sz="2400" dirty="0" smtClean="0">
                <a:solidFill>
                  <a:schemeClr val="tx2"/>
                </a:solidFill>
                <a:latin typeface="+mn-lt"/>
              </a:rPr>
              <a:t>4.8.2</a:t>
            </a:r>
            <a:r>
              <a:rPr lang="en-US" sz="2400" dirty="0" smtClean="0">
                <a:latin typeface="+mn-lt"/>
              </a:rPr>
              <a:t> </a:t>
            </a:r>
            <a:r>
              <a:rPr lang="en-US" sz="2400" dirty="0">
                <a:latin typeface="+mn-lt"/>
              </a:rPr>
              <a:t>Class </a:t>
            </a:r>
            <a:r>
              <a:rPr lang="en-US" sz="2400" dirty="0" smtClean="0">
                <a:latin typeface="Consolas" panose="020B0609020204030204" pitchFamily="49" charset="0"/>
              </a:rPr>
              <a:t>AccountTest: </a:t>
            </a:r>
            <a:r>
              <a:rPr lang="en-US" sz="2400" dirty="0" smtClean="0">
                <a:latin typeface="+mn-lt"/>
              </a:rPr>
              <a:t>Initializing </a:t>
            </a:r>
            <a:r>
              <a:rPr lang="en-US" sz="2400" dirty="0">
                <a:latin typeface="Consolas" panose="020B0609020204030204" pitchFamily="49" charset="0"/>
              </a:rPr>
              <a:t>Account</a:t>
            </a:r>
            <a:r>
              <a:rPr lang="en-US" sz="2400" dirty="0">
                <a:latin typeface="+mn-lt"/>
              </a:rPr>
              <a:t> Objects When </a:t>
            </a:r>
            <a:r>
              <a:rPr lang="en-US" sz="2400" dirty="0" smtClean="0">
                <a:latin typeface="+mn-lt"/>
              </a:rPr>
              <a:t>They're </a:t>
            </a:r>
            <a:r>
              <a:rPr lang="en-US" sz="2400" dirty="0">
                <a:latin typeface="+mn-lt"/>
              </a:rPr>
              <a:t>Created</a:t>
            </a:r>
          </a:p>
          <a:p>
            <a:pPr marL="0" indent="0">
              <a:buNone/>
            </a:pPr>
            <a:r>
              <a:rPr lang="en-US" sz="2400" b="1" dirty="0">
                <a:solidFill>
                  <a:schemeClr val="tx2"/>
                </a:solidFill>
                <a:latin typeface="+mn-lt"/>
              </a:rPr>
              <a:t>4.9</a:t>
            </a:r>
            <a:r>
              <a:rPr lang="en-US" sz="2400" dirty="0">
                <a:latin typeface="+mn-lt"/>
              </a:rPr>
              <a:t> </a:t>
            </a:r>
            <a:r>
              <a:rPr lang="en-US" sz="2400" b="1" dirty="0">
                <a:latin typeface="Consolas" panose="020B0609020204030204" pitchFamily="49" charset="0"/>
              </a:rPr>
              <a:t>Account</a:t>
            </a:r>
            <a:r>
              <a:rPr lang="en-US" sz="2400" dirty="0">
                <a:latin typeface="+mn-lt"/>
              </a:rPr>
              <a:t> Class with a Balance; Processing Monetary Amounts</a:t>
            </a:r>
          </a:p>
          <a:p>
            <a:pPr marL="487350" lvl="1" indent="0">
              <a:buNone/>
            </a:pPr>
            <a:r>
              <a:rPr lang="en-US" sz="2400" dirty="0">
                <a:solidFill>
                  <a:schemeClr val="tx2"/>
                </a:solidFill>
                <a:latin typeface="+mn-lt"/>
              </a:rPr>
              <a:t>4.9.1</a:t>
            </a:r>
            <a:r>
              <a:rPr lang="en-US" sz="2400" dirty="0">
                <a:latin typeface="+mn-lt"/>
              </a:rPr>
              <a:t> </a:t>
            </a:r>
            <a:r>
              <a:rPr lang="en-US" sz="2400" dirty="0">
                <a:latin typeface="Consolas" panose="020B0609020204030204" pitchFamily="49" charset="0"/>
              </a:rPr>
              <a:t>Account</a:t>
            </a:r>
            <a:r>
              <a:rPr lang="en-US" sz="2400" dirty="0">
                <a:latin typeface="+mn-lt"/>
              </a:rPr>
              <a:t> Class with a </a:t>
            </a:r>
            <a:r>
              <a:rPr lang="en-US" sz="2400" dirty="0">
                <a:latin typeface="Consolas" panose="020B0609020204030204" pitchFamily="49" charset="0"/>
              </a:rPr>
              <a:t>decimal balance</a:t>
            </a:r>
            <a:r>
              <a:rPr lang="en-US" sz="2400" dirty="0">
                <a:latin typeface="+mn-lt"/>
              </a:rPr>
              <a:t> Instance Variable</a:t>
            </a:r>
          </a:p>
          <a:p>
            <a:pPr marL="487350" lvl="1" indent="0">
              <a:buNone/>
            </a:pPr>
            <a:r>
              <a:rPr lang="en-US" sz="2400" dirty="0">
                <a:solidFill>
                  <a:schemeClr val="tx2"/>
                </a:solidFill>
                <a:latin typeface="+mn-lt"/>
              </a:rPr>
              <a:t>4.9.2</a:t>
            </a:r>
            <a:r>
              <a:rPr lang="en-US" sz="2400" dirty="0">
                <a:latin typeface="+mn-lt"/>
              </a:rPr>
              <a:t> </a:t>
            </a:r>
            <a:r>
              <a:rPr lang="en-US" sz="2400" dirty="0">
                <a:latin typeface="Consolas" panose="020B0609020204030204" pitchFamily="49" charset="0"/>
              </a:rPr>
              <a:t>AccountTest</a:t>
            </a:r>
            <a:r>
              <a:rPr lang="en-US" sz="2400" dirty="0">
                <a:latin typeface="+mn-lt"/>
              </a:rPr>
              <a:t> Class That Uses </a:t>
            </a:r>
            <a:r>
              <a:rPr lang="en-US" sz="2400" dirty="0">
                <a:latin typeface="Consolas" panose="020B0609020204030204" pitchFamily="49" charset="0"/>
              </a:rPr>
              <a:t>Account</a:t>
            </a:r>
            <a:r>
              <a:rPr lang="en-US" sz="2400" dirty="0">
                <a:latin typeface="+mn-lt"/>
              </a:rPr>
              <a:t> Objects with Balances</a:t>
            </a:r>
          </a:p>
          <a:p>
            <a:pPr marL="0" indent="0">
              <a:buNone/>
            </a:pPr>
            <a:r>
              <a:rPr lang="en-US" sz="2400" b="1" dirty="0">
                <a:solidFill>
                  <a:schemeClr val="tx2"/>
                </a:solidFill>
                <a:latin typeface="+mn-lt"/>
              </a:rPr>
              <a:t>4.10</a:t>
            </a:r>
            <a:r>
              <a:rPr lang="en-US" sz="2400" dirty="0">
                <a:latin typeface="+mn-lt"/>
              </a:rPr>
              <a:t> Wrap-Up</a:t>
            </a:r>
          </a:p>
        </p:txBody>
      </p:sp>
    </p:spTree>
    <p:extLst>
      <p:ext uri="{BB962C8B-B14F-4D97-AF65-F5344CB8AC3E}">
        <p14:creationId xmlns:p14="http://schemas.microsoft.com/office/powerpoint/2010/main" val="173844924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4.8 </a:t>
            </a:r>
            <a:r>
              <a:rPr lang="en-US" dirty="0">
                <a:latin typeface="Consolas" panose="020B0609020204030204" pitchFamily="49" charset="0"/>
                <a:cs typeface="Times New Roman" panose="02020603050405020304" pitchFamily="18" charset="0"/>
              </a:rPr>
              <a:t>Account</a:t>
            </a:r>
            <a:r>
              <a:rPr lang="en-US" dirty="0">
                <a:latin typeface="Times New Roman" panose="02020603050405020304" pitchFamily="18" charset="0"/>
                <a:cs typeface="Times New Roman" panose="02020603050405020304" pitchFamily="18" charset="0"/>
              </a:rPr>
              <a:t> Class: Initializing Objects with Constructors</a:t>
            </a:r>
          </a:p>
        </p:txBody>
      </p:sp>
      <p:sp>
        <p:nvSpPr>
          <p:cNvPr id="3" name="Text Placeholder 2"/>
          <p:cNvSpPr>
            <a:spLocks noGrp="1"/>
          </p:cNvSpPr>
          <p:nvPr>
            <p:ph type="body" idx="1"/>
          </p:nvPr>
        </p:nvSpPr>
        <p:spPr>
          <a:xfrm>
            <a:off x="457200" y="1600201"/>
            <a:ext cx="8229600" cy="1201994"/>
          </a:xfrm>
        </p:spPr>
        <p:txBody>
          <a:bodyPr/>
          <a:lstStyle/>
          <a:p>
            <a:r>
              <a:rPr lang="en-US" sz="2400" dirty="0">
                <a:latin typeface="+mn-lt"/>
              </a:rPr>
              <a:t>Each class you declare optionally can provide a </a:t>
            </a:r>
            <a:r>
              <a:rPr lang="en-US" sz="2400" b="1" dirty="0">
                <a:latin typeface="+mn-lt"/>
              </a:rPr>
              <a:t>constructor</a:t>
            </a:r>
            <a:r>
              <a:rPr lang="en-US" sz="2400" dirty="0">
                <a:latin typeface="+mn-lt"/>
              </a:rPr>
              <a:t> with parameters that can be used to initialize an object when </a:t>
            </a:r>
            <a:r>
              <a:rPr lang="en-US" sz="2400" dirty="0" smtClean="0">
                <a:latin typeface="+mn-lt"/>
              </a:rPr>
              <a:t>it's </a:t>
            </a:r>
            <a:r>
              <a:rPr lang="en-US" sz="2400" dirty="0">
                <a:latin typeface="+mn-lt"/>
              </a:rPr>
              <a:t>created</a:t>
            </a:r>
            <a:r>
              <a:rPr lang="en-US" sz="2400" dirty="0" smtClean="0">
                <a:latin typeface="+mn-lt"/>
              </a:rPr>
              <a:t>.</a:t>
            </a:r>
            <a:endParaRPr lang="en-US" sz="2400" dirty="0">
              <a:latin typeface="+mn-lt"/>
            </a:endParaRPr>
          </a:p>
          <a:p>
            <a:r>
              <a:rPr lang="en-US" sz="2400" dirty="0">
                <a:latin typeface="+mn-lt"/>
              </a:rPr>
              <a:t> </a:t>
            </a: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237353945"/>
              </p:ext>
            </p:extLst>
          </p:nvPr>
        </p:nvGraphicFramePr>
        <p:xfrm>
          <a:off x="772528" y="3006950"/>
          <a:ext cx="460726" cy="339486"/>
        </p:xfrm>
        <a:graphic>
          <a:graphicData uri="http://schemas.openxmlformats.org/presentationml/2006/ole">
            <mc:AlternateContent xmlns:mc="http://schemas.openxmlformats.org/markup-compatibility/2006">
              <mc:Choice xmlns:v="urn:schemas-microsoft-com:vml" Requires="v">
                <p:oleObj spid="_x0000_s15403"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772528" y="3006950"/>
                        <a:ext cx="460726" cy="339486"/>
                      </a:xfrm>
                      <a:prstGeom prst="rect">
                        <a:avLst/>
                      </a:prstGeom>
                    </p:spPr>
                  </p:pic>
                </p:oleObj>
              </mc:Fallback>
            </mc:AlternateContent>
          </a:graphicData>
        </a:graphic>
      </p:graphicFrame>
      <p:sp>
        <p:nvSpPr>
          <p:cNvPr id="4" name="Text Placeholder 3"/>
          <p:cNvSpPr>
            <a:spLocks noGrp="1"/>
          </p:cNvSpPr>
          <p:nvPr>
            <p:ph type="body" idx="2"/>
          </p:nvPr>
        </p:nvSpPr>
        <p:spPr>
          <a:xfrm>
            <a:off x="457200" y="2875937"/>
            <a:ext cx="8229600" cy="1224115"/>
          </a:xfrm>
        </p:spPr>
        <p:txBody>
          <a:bodyPr/>
          <a:lstStyle/>
          <a:p>
            <a:pPr marL="265113" indent="457200">
              <a:buNone/>
            </a:pPr>
            <a:r>
              <a:rPr lang="en-US" sz="2400" b="1" dirty="0">
                <a:latin typeface="+mn-lt"/>
              </a:rPr>
              <a:t>requires</a:t>
            </a:r>
            <a:r>
              <a:rPr lang="en-US" sz="2400" dirty="0">
                <a:latin typeface="+mn-lt"/>
              </a:rPr>
              <a:t> a constructor call for </a:t>
            </a:r>
            <a:r>
              <a:rPr lang="en-US" sz="2400" b="1" dirty="0">
                <a:latin typeface="+mn-lt"/>
              </a:rPr>
              <a:t>every</a:t>
            </a:r>
            <a:r>
              <a:rPr lang="en-US" sz="2400" dirty="0">
                <a:latin typeface="+mn-lt"/>
              </a:rPr>
              <a:t> object that's created, so this is the ideal point to initialize an object's instance variables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42369251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000" dirty="0"/>
              <a:t>Figure 4.8 </a:t>
            </a:r>
            <a:r>
              <a:rPr lang="en-US" sz="3000" dirty="0">
                <a:latin typeface="Consolas" panose="020B0609020204030204" pitchFamily="49" charset="0"/>
              </a:rPr>
              <a:t>Account</a:t>
            </a:r>
            <a:r>
              <a:rPr lang="en-US" sz="3000" dirty="0"/>
              <a:t> Class with a Constructor That Initializes an </a:t>
            </a:r>
            <a:r>
              <a:rPr lang="en-US" sz="3000" dirty="0" smtClean="0">
                <a:latin typeface="Consolas" panose="020B0609020204030204" pitchFamily="49" charset="0"/>
              </a:rPr>
              <a:t>Account’s</a:t>
            </a:r>
            <a:r>
              <a:rPr lang="en-US" sz="3000" dirty="0" smtClean="0"/>
              <a:t> </a:t>
            </a:r>
            <a:r>
              <a:rPr lang="en-US" sz="3000" dirty="0"/>
              <a:t>Name</a:t>
            </a:r>
          </a:p>
        </p:txBody>
      </p:sp>
      <p:pic>
        <p:nvPicPr>
          <p:cNvPr id="4" name="Picture 3" descr="Program code. Line 1: forward slash, forward slash, fig period 4.8, colon, account, period, cs. Line 2: forward slash, forward slash, account class with a constructor that initializes an account’s name, period. Line 3: blank. Line 4: class account. Line 5: left brace. Line 6, indented once: public string name, left brace, get, semicolon, set, semicolon, right brace, forward slash, forward slash, auto -implemented property. Line 7: blank. Line 8, indented once: forward slash, forward slash, constructor sets the name property to parameter account name’s value. Line 9, indented once: public account, left parenthesis, string account name, right parenthesis, forward slash, forward slash, constructor name is class name. Line 10, indented once: left brace. Line 11, indented twice: name = account name, semicolon. Line 12, indented once: right brace. Line 13: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742" y="1665451"/>
            <a:ext cx="7670517" cy="2848674"/>
          </a:xfrm>
          <a:prstGeom prst="rect">
            <a:avLst/>
          </a:prstGeom>
        </p:spPr>
      </p:pic>
    </p:spTree>
    <p:extLst>
      <p:ext uri="{BB962C8B-B14F-4D97-AF65-F5344CB8AC3E}">
        <p14:creationId xmlns:p14="http://schemas.microsoft.com/office/powerpoint/2010/main" val="11431237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4.8.1 Declaring an </a:t>
            </a:r>
            <a:r>
              <a:rPr lang="en-US" dirty="0">
                <a:latin typeface="Consolas" panose="020B0609020204030204" pitchFamily="49" charset="0"/>
                <a:cs typeface="Times New Roman" panose="02020603050405020304" pitchFamily="18" charset="0"/>
              </a:rPr>
              <a:t>Account</a:t>
            </a:r>
            <a:r>
              <a:rPr lang="en-US" dirty="0">
                <a:latin typeface="Times New Roman" panose="02020603050405020304" pitchFamily="18" charset="0"/>
                <a:cs typeface="Times New Roman" panose="02020603050405020304" pitchFamily="18" charset="0"/>
              </a:rPr>
              <a:t> Constructor for Custom Object </a:t>
            </a:r>
            <a:r>
              <a:rPr lang="en-US" dirty="0" smtClean="0">
                <a:latin typeface="Times New Roman" panose="02020603050405020304" pitchFamily="18" charset="0"/>
                <a:cs typeface="Times New Roman" panose="02020603050405020304" pitchFamily="18" charset="0"/>
              </a:rPr>
              <a:t>Initialization </a:t>
            </a:r>
            <a:r>
              <a:rPr lang="en-US" sz="2000" b="0" dirty="0" smtClean="0">
                <a:latin typeface="Times New Roman" panose="02020603050405020304" pitchFamily="18" charset="0"/>
                <a:cs typeface="Times New Roman" panose="02020603050405020304" pitchFamily="18" charset="0"/>
              </a:rPr>
              <a:t>(1 of 2)</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sz="2400" dirty="0">
                <a:latin typeface="+mn-lt"/>
              </a:rPr>
              <a:t>When you declare a class, you can provide your own constructor to specify </a:t>
            </a:r>
            <a:r>
              <a:rPr lang="en-US" sz="2400" b="1" dirty="0">
                <a:latin typeface="+mn-lt"/>
              </a:rPr>
              <a:t>custom initialization</a:t>
            </a:r>
            <a:r>
              <a:rPr lang="en-US" sz="2400" dirty="0">
                <a:latin typeface="+mn-lt"/>
              </a:rPr>
              <a:t> for objects of your class</a:t>
            </a:r>
            <a:r>
              <a:rPr lang="en-US" sz="2400" dirty="0" smtClean="0">
                <a:latin typeface="+mn-lt"/>
              </a:rPr>
              <a:t>.</a:t>
            </a:r>
            <a:endParaRPr lang="en-US" sz="2400" dirty="0">
              <a:latin typeface="+mn-lt"/>
            </a:endParaRPr>
          </a:p>
          <a:p>
            <a:r>
              <a:rPr lang="en-US" sz="2400" dirty="0">
                <a:latin typeface="Consolas" panose="020B0609020204030204" pitchFamily="49" charset="0"/>
              </a:rPr>
              <a:t>Account account1 = new Account("Jane Green</a:t>
            </a:r>
            <a:r>
              <a:rPr lang="en-US" sz="2400" dirty="0" smtClean="0">
                <a:latin typeface="Consolas" panose="020B0609020204030204" pitchFamily="49" charset="0"/>
              </a:rPr>
              <a:t>");</a:t>
            </a:r>
            <a:endParaRPr lang="en-US" sz="2400" dirty="0">
              <a:latin typeface="Consolas" panose="020B0609020204030204" pitchFamily="49" charset="0"/>
            </a:endParaRPr>
          </a:p>
          <a:p>
            <a:r>
              <a:rPr lang="en-US" sz="2400" dirty="0">
                <a:latin typeface="+mn-lt"/>
              </a:rPr>
              <a:t>In this case, the </a:t>
            </a:r>
            <a:r>
              <a:rPr lang="en-US" sz="2400" dirty="0">
                <a:latin typeface="Consolas" panose="020B0609020204030204" pitchFamily="49" charset="0"/>
              </a:rPr>
              <a:t>string</a:t>
            </a:r>
            <a:r>
              <a:rPr lang="en-US" sz="2400" dirty="0">
                <a:latin typeface="+mn-lt"/>
              </a:rPr>
              <a:t> argument "</a:t>
            </a:r>
            <a:r>
              <a:rPr lang="en-US" sz="2400" dirty="0">
                <a:latin typeface="Consolas" panose="020B0609020204030204" pitchFamily="49" charset="0"/>
              </a:rPr>
              <a:t>Jane Green</a:t>
            </a:r>
            <a:r>
              <a:rPr lang="en-US" sz="2400" dirty="0">
                <a:latin typeface="+mn-lt"/>
              </a:rPr>
              <a:t>" is passed to the </a:t>
            </a:r>
            <a:r>
              <a:rPr lang="en-US" sz="2400" dirty="0">
                <a:latin typeface="Consolas" panose="020B0609020204030204" pitchFamily="49" charset="0"/>
              </a:rPr>
              <a:t>Account</a:t>
            </a:r>
            <a:r>
              <a:rPr lang="en-US" sz="2400" dirty="0">
                <a:latin typeface="+mn-lt"/>
              </a:rPr>
              <a:t> </a:t>
            </a:r>
            <a:r>
              <a:rPr lang="en-US" sz="2400" dirty="0" smtClean="0">
                <a:latin typeface="+mn-lt"/>
              </a:rPr>
              <a:t>object's </a:t>
            </a:r>
            <a:r>
              <a:rPr lang="en-US" sz="2400" dirty="0">
                <a:latin typeface="+mn-lt"/>
              </a:rPr>
              <a:t>constructor and used to initialize the </a:t>
            </a:r>
            <a:r>
              <a:rPr lang="en-US" sz="2400" dirty="0" smtClean="0">
                <a:latin typeface="Consolas" panose="020B0609020204030204" pitchFamily="49" charset="0"/>
              </a:rPr>
              <a:t>Account's</a:t>
            </a:r>
            <a:r>
              <a:rPr lang="en-US" sz="2400" dirty="0" smtClean="0">
                <a:latin typeface="+mn-lt"/>
              </a:rPr>
              <a:t> </a:t>
            </a:r>
            <a:r>
              <a:rPr lang="en-US" sz="2400" dirty="0">
                <a:latin typeface="Consolas" panose="020B0609020204030204" pitchFamily="49" charset="0"/>
              </a:rPr>
              <a:t>name</a:t>
            </a:r>
            <a:r>
              <a:rPr lang="en-US" sz="2400" dirty="0" smtClean="0">
                <a:latin typeface="Consolas" panose="020B0609020204030204" pitchFamily="49" charset="0"/>
              </a:rPr>
              <a:t>.</a:t>
            </a:r>
            <a:endParaRPr lang="en-US" sz="2400" dirty="0">
              <a:latin typeface="Consolas" panose="020B0609020204030204" pitchFamily="49" charset="0"/>
            </a:endParaRPr>
          </a:p>
          <a:p>
            <a:r>
              <a:rPr lang="en-US" sz="2400" dirty="0">
                <a:latin typeface="+mn-lt"/>
              </a:rPr>
              <a:t>A </a:t>
            </a:r>
            <a:r>
              <a:rPr lang="en-US" sz="2400" dirty="0" smtClean="0">
                <a:latin typeface="+mn-lt"/>
              </a:rPr>
              <a:t>constructor's </a:t>
            </a:r>
            <a:r>
              <a:rPr lang="en-US" sz="2400" dirty="0">
                <a:latin typeface="+mn-lt"/>
              </a:rPr>
              <a:t>identifier </a:t>
            </a:r>
            <a:r>
              <a:rPr lang="en-US" sz="2400" b="1" dirty="0">
                <a:latin typeface="+mn-lt"/>
              </a:rPr>
              <a:t>must</a:t>
            </a:r>
            <a:r>
              <a:rPr lang="en-US" sz="2400" dirty="0">
                <a:latin typeface="+mn-lt"/>
              </a:rPr>
              <a:t> be the </a:t>
            </a:r>
            <a:r>
              <a:rPr lang="en-US" sz="2400" dirty="0" smtClean="0">
                <a:latin typeface="+mn-lt"/>
              </a:rPr>
              <a:t>class's </a:t>
            </a:r>
            <a:r>
              <a:rPr lang="en-US" sz="2400" dirty="0">
                <a:latin typeface="+mn-lt"/>
              </a:rPr>
              <a:t>name</a:t>
            </a:r>
            <a:r>
              <a:rPr lang="en-US" sz="2400" dirty="0" smtClean="0">
                <a:latin typeface="+mn-lt"/>
              </a:rPr>
              <a:t>.</a:t>
            </a:r>
            <a:endParaRPr lang="en-US" sz="2400" dirty="0">
              <a:latin typeface="+mn-lt"/>
            </a:endParaRPr>
          </a:p>
          <a:p>
            <a:r>
              <a:rPr lang="en-US" sz="2400" dirty="0">
                <a:latin typeface="+mn-lt"/>
              </a:rPr>
              <a:t>The preceding statement requires an </a:t>
            </a:r>
            <a:r>
              <a:rPr lang="en-US" sz="2400" dirty="0" smtClean="0">
                <a:latin typeface="Consolas" panose="020B0609020204030204" pitchFamily="49" charset="0"/>
              </a:rPr>
              <a:t>Account</a:t>
            </a:r>
            <a:r>
              <a:rPr lang="en-US" sz="2400" dirty="0" smtClean="0">
                <a:latin typeface="+mn-lt"/>
              </a:rPr>
              <a:t> constructor </a:t>
            </a:r>
            <a:r>
              <a:rPr lang="en-US" sz="2400" dirty="0">
                <a:latin typeface="+mn-lt"/>
              </a:rPr>
              <a:t>that can receive a </a:t>
            </a:r>
            <a:r>
              <a:rPr lang="en-US" sz="2400" dirty="0">
                <a:latin typeface="Consolas" panose="020B0609020204030204" pitchFamily="49" charset="0"/>
              </a:rPr>
              <a:t>string.</a:t>
            </a:r>
          </a:p>
        </p:txBody>
      </p:sp>
    </p:spTree>
    <p:extLst>
      <p:ext uri="{BB962C8B-B14F-4D97-AF65-F5344CB8AC3E}">
        <p14:creationId xmlns:p14="http://schemas.microsoft.com/office/powerpoint/2010/main" val="39352800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4.8.1 Declaring an </a:t>
            </a:r>
            <a:r>
              <a:rPr lang="en-US" dirty="0">
                <a:latin typeface="Consolas" panose="020B0609020204030204" pitchFamily="49" charset="0"/>
                <a:cs typeface="Times New Roman" panose="02020603050405020304" pitchFamily="18" charset="0"/>
              </a:rPr>
              <a:t>Account</a:t>
            </a:r>
            <a:r>
              <a:rPr lang="en-US" dirty="0">
                <a:latin typeface="Times New Roman" panose="02020603050405020304" pitchFamily="18" charset="0"/>
                <a:cs typeface="Times New Roman" panose="02020603050405020304" pitchFamily="18" charset="0"/>
              </a:rPr>
              <a:t> Constructor for Custom Object </a:t>
            </a:r>
            <a:r>
              <a:rPr lang="en-US" dirty="0" smtClean="0">
                <a:latin typeface="Times New Roman" panose="02020603050405020304" pitchFamily="18" charset="0"/>
                <a:cs typeface="Times New Roman" panose="02020603050405020304" pitchFamily="18" charset="0"/>
              </a:rPr>
              <a:t>Initialization </a:t>
            </a:r>
            <a:r>
              <a:rPr lang="en-US" sz="2000" b="0" dirty="0" smtClean="0">
                <a:latin typeface="Times New Roman" panose="02020603050405020304" pitchFamily="18" charset="0"/>
                <a:cs typeface="Times New Roman" panose="02020603050405020304" pitchFamily="18" charset="0"/>
              </a:rPr>
              <a:t>(2 of 2)</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sz="2400" dirty="0">
                <a:latin typeface="+mn-lt"/>
              </a:rPr>
              <a:t>An important difference between constructors and methods is that </a:t>
            </a:r>
            <a:r>
              <a:rPr lang="en-US" sz="2400" b="1" dirty="0">
                <a:latin typeface="+mn-lt"/>
              </a:rPr>
              <a:t>constructors cannot specify a return type</a:t>
            </a:r>
            <a:r>
              <a:rPr lang="en-US" sz="2400" dirty="0">
                <a:latin typeface="+mn-lt"/>
              </a:rPr>
              <a:t> (not even </a:t>
            </a:r>
            <a:r>
              <a:rPr lang="en-US" sz="2400" dirty="0">
                <a:latin typeface="Consolas" panose="020B0609020204030204" pitchFamily="49" charset="0"/>
              </a:rPr>
              <a:t>void</a:t>
            </a:r>
            <a:r>
              <a:rPr lang="en-US" sz="2400" dirty="0" smtClean="0">
                <a:latin typeface="+mn-lt"/>
              </a:rPr>
              <a:t>).</a:t>
            </a:r>
            <a:endParaRPr lang="en-US" sz="2400" dirty="0">
              <a:latin typeface="+mn-lt"/>
            </a:endParaRPr>
          </a:p>
          <a:p>
            <a:r>
              <a:rPr lang="en-US" sz="2400" dirty="0">
                <a:latin typeface="+mn-lt"/>
              </a:rPr>
              <a:t>Normally, constructors are declared </a:t>
            </a:r>
            <a:r>
              <a:rPr lang="en-US" sz="2400" dirty="0">
                <a:latin typeface="Consolas" panose="020B0609020204030204" pitchFamily="49" charset="0"/>
              </a:rPr>
              <a:t>public</a:t>
            </a:r>
            <a:r>
              <a:rPr lang="en-US" sz="2400" dirty="0">
                <a:latin typeface="+mn-lt"/>
              </a:rPr>
              <a:t> so they can be used by the </a:t>
            </a:r>
            <a:r>
              <a:rPr lang="en-US" sz="2400" dirty="0" smtClean="0">
                <a:latin typeface="+mn-lt"/>
              </a:rPr>
              <a:t>class's </a:t>
            </a:r>
            <a:r>
              <a:rPr lang="en-US" sz="2400" dirty="0">
                <a:latin typeface="+mn-lt"/>
              </a:rPr>
              <a:t>client code to initialize objects of the class</a:t>
            </a:r>
            <a:r>
              <a:rPr lang="en-US" sz="2400" dirty="0" smtClean="0">
                <a:latin typeface="+mn-lt"/>
              </a:rPr>
              <a:t>.</a:t>
            </a:r>
            <a:endParaRPr lang="en-US" sz="2400" dirty="0">
              <a:latin typeface="+mn-lt"/>
            </a:endParaRPr>
          </a:p>
          <a:p>
            <a:r>
              <a:rPr lang="en-US" sz="2400" dirty="0">
                <a:latin typeface="+mn-lt"/>
              </a:rPr>
              <a:t>A </a:t>
            </a:r>
            <a:r>
              <a:rPr lang="en-US" sz="2400" dirty="0" smtClean="0">
                <a:latin typeface="+mn-lt"/>
              </a:rPr>
              <a:t>constructor's </a:t>
            </a:r>
            <a:r>
              <a:rPr lang="en-US" sz="2400" b="1" dirty="0">
                <a:latin typeface="+mn-lt"/>
              </a:rPr>
              <a:t>body</a:t>
            </a:r>
            <a:r>
              <a:rPr lang="en-US" sz="2400" dirty="0">
                <a:latin typeface="+mn-lt"/>
              </a:rPr>
              <a:t> is delimited by a pair of containing one or more statements that perform the </a:t>
            </a:r>
            <a:r>
              <a:rPr lang="en-US" sz="2400" dirty="0" smtClean="0">
                <a:latin typeface="+mn-lt"/>
              </a:rPr>
              <a:t>constructor's </a:t>
            </a:r>
            <a:r>
              <a:rPr lang="en-US" sz="2400" dirty="0">
                <a:latin typeface="+mn-lt"/>
              </a:rPr>
              <a:t>task(s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42500837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4.8.2 Class </a:t>
            </a:r>
            <a:r>
              <a:rPr lang="en-US" sz="3200" dirty="0">
                <a:latin typeface="Consolas" panose="020B0609020204030204" pitchFamily="49" charset="0"/>
                <a:cs typeface="Times New Roman" panose="02020603050405020304" pitchFamily="18" charset="0"/>
              </a:rPr>
              <a:t>AccountTest</a:t>
            </a:r>
            <a:r>
              <a:rPr lang="en-US" sz="3200" dirty="0">
                <a:latin typeface="Times New Roman" panose="02020603050405020304" pitchFamily="18" charset="0"/>
                <a:cs typeface="Times New Roman" panose="02020603050405020304" pitchFamily="18" charset="0"/>
              </a:rPr>
              <a:t>: Initializing </a:t>
            </a:r>
            <a:r>
              <a:rPr lang="en-US" sz="3200" dirty="0">
                <a:latin typeface="Consolas" panose="020B0609020204030204" pitchFamily="49" charset="0"/>
                <a:cs typeface="Times New Roman" panose="02020603050405020304" pitchFamily="18" charset="0"/>
              </a:rPr>
              <a:t>Account</a:t>
            </a:r>
            <a:r>
              <a:rPr lang="en-US" sz="3200" dirty="0">
                <a:latin typeface="Times New Roman" panose="02020603050405020304" pitchFamily="18" charset="0"/>
                <a:cs typeface="Times New Roman" panose="02020603050405020304" pitchFamily="18" charset="0"/>
              </a:rPr>
              <a:t> Objects When </a:t>
            </a:r>
            <a:r>
              <a:rPr lang="en-US" sz="3200" dirty="0" smtClean="0">
                <a:latin typeface="Times New Roman" panose="02020603050405020304" pitchFamily="18" charset="0"/>
                <a:cs typeface="Times New Roman" panose="02020603050405020304" pitchFamily="18" charset="0"/>
              </a:rPr>
              <a:t>They're Created </a:t>
            </a:r>
            <a:r>
              <a:rPr lang="en-US" sz="2000" b="0" dirty="0" smtClean="0">
                <a:latin typeface="Times New Roman" panose="02020603050405020304" pitchFamily="18" charset="0"/>
                <a:cs typeface="Times New Roman" panose="02020603050405020304" pitchFamily="18" charset="0"/>
              </a:rPr>
              <a:t>(1 of 3)</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sz="2400" dirty="0">
                <a:latin typeface="+mn-lt"/>
              </a:rPr>
              <a:t>Keyword </a:t>
            </a:r>
            <a:r>
              <a:rPr lang="en-US" sz="2400" dirty="0">
                <a:latin typeface="Consolas" panose="020B0609020204030204" pitchFamily="49" charset="0"/>
              </a:rPr>
              <a:t>new</a:t>
            </a:r>
            <a:r>
              <a:rPr lang="en-US" sz="2400" b="1" dirty="0">
                <a:latin typeface="+mn-lt"/>
              </a:rPr>
              <a:t> </a:t>
            </a:r>
            <a:r>
              <a:rPr lang="en-US" sz="2400" dirty="0">
                <a:latin typeface="+mn-lt"/>
              </a:rPr>
              <a:t>requests memory from the system to store an object, then implicitly calls the </a:t>
            </a:r>
            <a:r>
              <a:rPr lang="en-US" sz="2400" dirty="0" smtClean="0">
                <a:latin typeface="+mn-lt"/>
              </a:rPr>
              <a:t>class's </a:t>
            </a:r>
            <a:r>
              <a:rPr lang="en-US" sz="2400" dirty="0">
                <a:latin typeface="+mn-lt"/>
              </a:rPr>
              <a:t>constructor to </a:t>
            </a:r>
            <a:r>
              <a:rPr lang="en-US" sz="2400" b="1" dirty="0">
                <a:latin typeface="+mn-lt"/>
              </a:rPr>
              <a:t>initialize</a:t>
            </a:r>
            <a:r>
              <a:rPr lang="en-US" sz="2400" dirty="0">
                <a:latin typeface="+mn-lt"/>
              </a:rPr>
              <a:t> the object</a:t>
            </a:r>
            <a:r>
              <a:rPr lang="en-US" sz="2400" dirty="0" smtClean="0">
                <a:latin typeface="+mn-lt"/>
              </a:rPr>
              <a:t>.</a:t>
            </a:r>
            <a:endParaRPr lang="en-US" sz="2400" dirty="0">
              <a:latin typeface="+mn-lt"/>
            </a:endParaRPr>
          </a:p>
          <a:p>
            <a:r>
              <a:rPr lang="en-US" sz="2400" dirty="0">
                <a:latin typeface="+mn-lt"/>
              </a:rPr>
              <a:t>The call is indicated by the parentheses after the class name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011799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46239"/>
          </a:xfrm>
        </p:spPr>
        <p:txBody>
          <a:bodyPr anchor="ctr"/>
          <a:lstStyle/>
          <a:p>
            <a:r>
              <a:rPr lang="en-US" sz="3000" dirty="0"/>
              <a:t>Figure 4.9 Using the </a:t>
            </a:r>
            <a:r>
              <a:rPr lang="en-US" sz="3000" dirty="0">
                <a:latin typeface="Consolas" panose="020B0609020204030204" pitchFamily="49" charset="0"/>
              </a:rPr>
              <a:t>Account</a:t>
            </a:r>
            <a:r>
              <a:rPr lang="en-US" sz="3000" dirty="0"/>
              <a:t> Constructor to Set an </a:t>
            </a:r>
            <a:r>
              <a:rPr lang="en-US" sz="3000" dirty="0" smtClean="0">
                <a:latin typeface="Consolas" panose="020B0609020204030204" pitchFamily="49" charset="0"/>
              </a:rPr>
              <a:t>Account's</a:t>
            </a:r>
            <a:r>
              <a:rPr lang="en-US" sz="3000" dirty="0" smtClean="0"/>
              <a:t> </a:t>
            </a:r>
            <a:r>
              <a:rPr lang="en-US" sz="3000" dirty="0"/>
              <a:t>Name When an </a:t>
            </a:r>
            <a:r>
              <a:rPr lang="en-US" sz="3000" dirty="0">
                <a:latin typeface="Consolas" panose="020B0609020204030204" pitchFamily="49" charset="0"/>
              </a:rPr>
              <a:t>Account</a:t>
            </a:r>
            <a:r>
              <a:rPr lang="en-US" sz="3000" dirty="0"/>
              <a:t> Object </a:t>
            </a:r>
            <a:r>
              <a:rPr lang="en-US" sz="3000" dirty="0" smtClean="0"/>
              <a:t>is </a:t>
            </a:r>
            <a:r>
              <a:rPr lang="en-US" sz="3000" dirty="0"/>
              <a:t>Created</a:t>
            </a:r>
            <a:endParaRPr lang="en-US" sz="2000" b="0" dirty="0"/>
          </a:p>
        </p:txBody>
      </p:sp>
      <p:pic>
        <p:nvPicPr>
          <p:cNvPr id="6" name="Picture 5" descr="Program code of account object. Line 1: forward slash, forward slash, fig period 4.9, colon, account test, period, cs. Line 2: forward slash, forward slash, using the account constructor to set an account's name. Line 3: forward slash, forward slash, when an account object is created period. Line 4: using system semicolon. Line 5: blank. Line 6: class account test. Line 7: left brace. Line 8, indented once: static void main left parenthesis right parenthesis. Line 9, indented once: left brace. Line 10, indented twice: forward slash, forward slash, create two account objects. Line 11, indented twice: account account1 = new account, left parenthesis, open quotes, jane green, close quotes, right parenthesis, semicolon. Line 12, indented twice: account account2 = new account, left parenthesis, open quotes, john blue, close quotes, right parenthesis, semicolon. Line 13: blank. Line 14, indented twice: forward slash, forward slash, display initial value of name for each account. Line 15, indented twice: console, period, write line left parenthesis dollar sign, open quotes, account 1 name is, colon, left brace, account 1, period, name, right brace, close quotes, right parenthesis semicolon. Line 16, indented twice: console, period, write line, left parenthesis dollar sign, open quotes, account 2 name is, colon, left brace, account 2, period, name, right brace, close quotes, right parenthesis semicolon. Line 17, indented once: right brace. Line 18: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312" y="1791289"/>
            <a:ext cx="7519377" cy="4425801"/>
          </a:xfrm>
          <a:prstGeom prst="rect">
            <a:avLst/>
          </a:prstGeom>
        </p:spPr>
      </p:pic>
    </p:spTree>
    <p:extLst>
      <p:ext uri="{BB962C8B-B14F-4D97-AF65-F5344CB8AC3E}">
        <p14:creationId xmlns:p14="http://schemas.microsoft.com/office/powerpoint/2010/main" val="41959642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4.8.2 Class </a:t>
            </a:r>
            <a:r>
              <a:rPr lang="en-US" sz="3200" dirty="0">
                <a:latin typeface="Consolas" panose="020B0609020204030204" pitchFamily="49" charset="0"/>
                <a:cs typeface="Times New Roman" panose="02020603050405020304" pitchFamily="18" charset="0"/>
              </a:rPr>
              <a:t>AccountTest:</a:t>
            </a:r>
            <a:r>
              <a:rPr lang="en-US" sz="3200" dirty="0">
                <a:latin typeface="Times New Roman" panose="02020603050405020304" pitchFamily="18" charset="0"/>
                <a:cs typeface="Times New Roman" panose="02020603050405020304" pitchFamily="18" charset="0"/>
              </a:rPr>
              <a:t> Initializing </a:t>
            </a:r>
            <a:r>
              <a:rPr lang="en-US" sz="3200" dirty="0">
                <a:latin typeface="Consolas" panose="020B0609020204030204" pitchFamily="49" charset="0"/>
                <a:cs typeface="Times New Roman" panose="02020603050405020304" pitchFamily="18" charset="0"/>
              </a:rPr>
              <a:t>Account</a:t>
            </a:r>
            <a:r>
              <a:rPr lang="en-US" sz="3200" dirty="0">
                <a:latin typeface="Times New Roman" panose="02020603050405020304" pitchFamily="18" charset="0"/>
                <a:cs typeface="Times New Roman" panose="02020603050405020304" pitchFamily="18" charset="0"/>
              </a:rPr>
              <a:t> Objects When </a:t>
            </a:r>
            <a:r>
              <a:rPr lang="en-US" sz="3200" dirty="0" smtClean="0">
                <a:latin typeface="Times New Roman" panose="02020603050405020304" pitchFamily="18" charset="0"/>
                <a:cs typeface="Times New Roman" panose="02020603050405020304" pitchFamily="18" charset="0"/>
              </a:rPr>
              <a:t>They’re Created </a:t>
            </a:r>
            <a:r>
              <a:rPr lang="en-US" sz="2000" b="0" dirty="0" smtClean="0">
                <a:latin typeface="Times New Roman" panose="02020603050405020304" pitchFamily="18" charset="0"/>
                <a:cs typeface="Times New Roman" panose="02020603050405020304" pitchFamily="18" charset="0"/>
              </a:rPr>
              <a:t>(2 </a:t>
            </a:r>
            <a:r>
              <a:rPr lang="en-US" sz="2000" b="0" dirty="0">
                <a:latin typeface="Times New Roman" panose="02020603050405020304" pitchFamily="18" charset="0"/>
                <a:cs typeface="Times New Roman" panose="02020603050405020304" pitchFamily="18" charset="0"/>
              </a:rPr>
              <a:t>of </a:t>
            </a:r>
            <a:r>
              <a:rPr lang="en-US" sz="2000" b="0" dirty="0" smtClean="0">
                <a:latin typeface="Times New Roman" panose="02020603050405020304" pitchFamily="18" charset="0"/>
                <a:cs typeface="Times New Roman" panose="02020603050405020304" pitchFamily="18" charset="0"/>
              </a:rPr>
              <a:t>3)</a:t>
            </a:r>
            <a:endParaRPr lang="en-US" sz="20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4667865"/>
          </a:xfrm>
        </p:spPr>
        <p:txBody>
          <a:bodyPr/>
          <a:lstStyle/>
          <a:p>
            <a:r>
              <a:rPr lang="en-US" sz="2400" dirty="0">
                <a:latin typeface="+mn-lt"/>
              </a:rPr>
              <a:t>The </a:t>
            </a:r>
            <a:r>
              <a:rPr lang="en-US" sz="2400" b="1" dirty="0">
                <a:latin typeface="+mn-lt"/>
              </a:rPr>
              <a:t>empty</a:t>
            </a:r>
            <a:r>
              <a:rPr lang="en-US" sz="2400" dirty="0">
                <a:latin typeface="+mn-lt"/>
              </a:rPr>
              <a:t> parentheses in the expression </a:t>
            </a:r>
            <a:r>
              <a:rPr lang="en-US" sz="2400" dirty="0" smtClean="0">
                <a:latin typeface="Consolas" panose="020B0609020204030204" pitchFamily="49" charset="0"/>
              </a:rPr>
              <a:t>new Account() </a:t>
            </a:r>
            <a:r>
              <a:rPr lang="en-US" sz="2400" dirty="0" smtClean="0">
                <a:latin typeface="+mn-lt"/>
              </a:rPr>
              <a:t>indicate </a:t>
            </a:r>
            <a:r>
              <a:rPr lang="en-US" sz="2400" dirty="0">
                <a:latin typeface="+mn-lt"/>
              </a:rPr>
              <a:t>a call to the </a:t>
            </a:r>
            <a:r>
              <a:rPr lang="en-US" sz="2400" dirty="0" smtClean="0">
                <a:latin typeface="+mn-lt"/>
              </a:rPr>
              <a:t>class's </a:t>
            </a:r>
            <a:r>
              <a:rPr lang="en-US" sz="2400" b="1" dirty="0">
                <a:latin typeface="+mn-lt"/>
              </a:rPr>
              <a:t>default constructor</a:t>
            </a:r>
            <a:endParaRPr lang="en-US" sz="2400" dirty="0">
              <a:latin typeface="+mn-lt"/>
            </a:endParaRPr>
          </a:p>
          <a:p>
            <a:pPr lvl="1"/>
            <a:r>
              <a:rPr lang="en-US" sz="2400" dirty="0">
                <a:latin typeface="+mn-lt"/>
              </a:rPr>
              <a:t>In any class that does </a:t>
            </a:r>
            <a:r>
              <a:rPr lang="en-US" sz="2400" b="1" dirty="0">
                <a:latin typeface="+mn-lt"/>
              </a:rPr>
              <a:t>not</a:t>
            </a:r>
            <a:r>
              <a:rPr lang="en-US" sz="2400" dirty="0">
                <a:latin typeface="+mn-lt"/>
              </a:rPr>
              <a:t> explicitly declare a constructor, the compiler provides a public default constructor (which always has no parameters</a:t>
            </a:r>
            <a:r>
              <a:rPr lang="en-US" sz="2400" dirty="0" smtClean="0">
                <a:latin typeface="+mn-lt"/>
              </a:rPr>
              <a:t>).</a:t>
            </a:r>
            <a:endParaRPr lang="en-US" sz="2400" dirty="0">
              <a:latin typeface="+mn-lt"/>
            </a:endParaRPr>
          </a:p>
          <a:p>
            <a:r>
              <a:rPr lang="en-US" sz="2400" dirty="0">
                <a:latin typeface="+mn-lt"/>
              </a:rPr>
              <a:t>When a class has only the default constructor, the </a:t>
            </a:r>
            <a:r>
              <a:rPr lang="en-US" sz="2400" dirty="0" smtClean="0">
                <a:latin typeface="+mn-lt"/>
              </a:rPr>
              <a:t>class’s </a:t>
            </a:r>
            <a:r>
              <a:rPr lang="en-US" sz="2400" dirty="0">
                <a:latin typeface="+mn-lt"/>
              </a:rPr>
              <a:t>instance variables are initialized to their </a:t>
            </a:r>
            <a:r>
              <a:rPr lang="en-US" sz="2400" b="1" dirty="0">
                <a:latin typeface="+mn-lt"/>
              </a:rPr>
              <a:t>default values</a:t>
            </a:r>
            <a:r>
              <a:rPr lang="en-US" sz="2400" dirty="0">
                <a:latin typeface="+mn-lt"/>
              </a:rPr>
              <a:t>:</a:t>
            </a:r>
          </a:p>
          <a:p>
            <a:pPr lvl="1"/>
            <a:r>
              <a:rPr lang="en-US" sz="2400" dirty="0">
                <a:latin typeface="Consolas" panose="020B0609020204030204" pitchFamily="49" charset="0"/>
              </a:rPr>
              <a:t>0</a:t>
            </a:r>
            <a:r>
              <a:rPr lang="en-US" sz="2400" dirty="0">
                <a:latin typeface="+mn-lt"/>
              </a:rPr>
              <a:t> for numeric simple types</a:t>
            </a:r>
            <a:r>
              <a:rPr lang="en-US" sz="2400" dirty="0" smtClean="0">
                <a:latin typeface="+mn-lt"/>
              </a:rPr>
              <a:t>,</a:t>
            </a:r>
            <a:endParaRPr lang="en-US" sz="2400" dirty="0">
              <a:latin typeface="+mn-lt"/>
            </a:endParaRPr>
          </a:p>
          <a:p>
            <a:pPr lvl="1"/>
            <a:r>
              <a:rPr lang="en-US" sz="2400" dirty="0">
                <a:latin typeface="Consolas" panose="020B0609020204030204" pitchFamily="49" charset="0"/>
              </a:rPr>
              <a:t>false</a:t>
            </a:r>
            <a:r>
              <a:rPr lang="en-US" sz="2400" dirty="0">
                <a:latin typeface="+mn-lt"/>
              </a:rPr>
              <a:t> for simple type </a:t>
            </a:r>
            <a:r>
              <a:rPr lang="en-US" sz="2400" dirty="0">
                <a:latin typeface="Consolas" panose="020B0609020204030204" pitchFamily="49" charset="0"/>
              </a:rPr>
              <a:t>bool</a:t>
            </a:r>
            <a:r>
              <a:rPr lang="en-US" sz="2400" dirty="0">
                <a:latin typeface="+mn-lt"/>
              </a:rPr>
              <a:t> </a:t>
            </a:r>
            <a:r>
              <a:rPr lang="en-US" sz="2400" dirty="0" smtClean="0">
                <a:latin typeface="+mn-lt"/>
              </a:rPr>
              <a:t>and</a:t>
            </a:r>
            <a:endParaRPr lang="en-US" sz="2400" dirty="0">
              <a:latin typeface="+mn-lt"/>
            </a:endParaRPr>
          </a:p>
          <a:p>
            <a:pPr lvl="1"/>
            <a:r>
              <a:rPr lang="en-US" sz="2400" dirty="0">
                <a:latin typeface="Consolas" panose="020B0609020204030204" pitchFamily="49" charset="0"/>
              </a:rPr>
              <a:t>null</a:t>
            </a:r>
            <a:r>
              <a:rPr lang="en-US" sz="2400" dirty="0">
                <a:latin typeface="+mn-lt"/>
              </a:rPr>
              <a:t> for all other types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6826146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4.8.2 Class </a:t>
            </a:r>
            <a:r>
              <a:rPr lang="en-US" sz="3200" dirty="0">
                <a:latin typeface="Consolas" panose="020B0609020204030204" pitchFamily="49" charset="0"/>
                <a:cs typeface="Times New Roman" panose="02020603050405020304" pitchFamily="18" charset="0"/>
              </a:rPr>
              <a:t>AccountTest:</a:t>
            </a:r>
            <a:r>
              <a:rPr lang="en-US" sz="3200" dirty="0">
                <a:latin typeface="Times New Roman" panose="02020603050405020304" pitchFamily="18" charset="0"/>
                <a:cs typeface="Times New Roman" panose="02020603050405020304" pitchFamily="18" charset="0"/>
              </a:rPr>
              <a:t> Initializing </a:t>
            </a:r>
            <a:r>
              <a:rPr lang="en-US" sz="3200" dirty="0">
                <a:latin typeface="Consolas" panose="020B0609020204030204" pitchFamily="49" charset="0"/>
                <a:cs typeface="Times New Roman" panose="02020603050405020304" pitchFamily="18" charset="0"/>
              </a:rPr>
              <a:t>Account</a:t>
            </a:r>
            <a:r>
              <a:rPr lang="en-US" sz="3200" dirty="0">
                <a:latin typeface="Times New Roman" panose="02020603050405020304" pitchFamily="18" charset="0"/>
                <a:cs typeface="Times New Roman" panose="02020603050405020304" pitchFamily="18" charset="0"/>
              </a:rPr>
              <a:t> Objects When They’re </a:t>
            </a:r>
            <a:r>
              <a:rPr lang="en-US" sz="3200" dirty="0" smtClean="0">
                <a:latin typeface="Times New Roman" panose="02020603050405020304" pitchFamily="18" charset="0"/>
                <a:cs typeface="Times New Roman" panose="02020603050405020304" pitchFamily="18" charset="0"/>
              </a:rPr>
              <a:t>Created </a:t>
            </a:r>
            <a:r>
              <a:rPr lang="en-US" sz="2000" b="0" dirty="0" smtClean="0">
                <a:latin typeface="Times New Roman" panose="02020603050405020304" pitchFamily="18" charset="0"/>
                <a:cs typeface="Times New Roman" panose="02020603050405020304" pitchFamily="18" charset="0"/>
              </a:rPr>
              <a:t>(3 of 3)</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sz="2400" dirty="0" smtClean="0">
                <a:latin typeface="+mn-lt"/>
              </a:rPr>
              <a:t>If you declare one or more constructors for a class, the compiler will </a:t>
            </a:r>
            <a:r>
              <a:rPr lang="en-US" sz="2400" b="1" dirty="0" smtClean="0">
                <a:latin typeface="+mn-lt"/>
              </a:rPr>
              <a:t>not</a:t>
            </a:r>
            <a:r>
              <a:rPr lang="en-US" sz="2400" dirty="0" smtClean="0">
                <a:latin typeface="+mn-lt"/>
              </a:rPr>
              <a:t> create a </a:t>
            </a:r>
            <a:r>
              <a:rPr lang="en-US" sz="2400" b="1" dirty="0" smtClean="0">
                <a:latin typeface="+mn-lt"/>
              </a:rPr>
              <a:t>default</a:t>
            </a:r>
            <a:r>
              <a:rPr lang="en-US" sz="2400" i="1" dirty="0" smtClean="0">
                <a:latin typeface="+mn-lt"/>
              </a:rPr>
              <a:t> </a:t>
            </a:r>
            <a:r>
              <a:rPr lang="en-US" sz="2400" b="1" dirty="0" smtClean="0">
                <a:latin typeface="+mn-lt"/>
              </a:rPr>
              <a:t>constructor</a:t>
            </a:r>
            <a:r>
              <a:rPr lang="en-US" sz="2400" dirty="0" smtClean="0">
                <a:latin typeface="+mn-lt"/>
              </a:rPr>
              <a:t> for that class.</a:t>
            </a:r>
            <a:endParaRPr lang="en-US" sz="2400" dirty="0">
              <a:latin typeface="+mn-lt"/>
            </a:endParaRPr>
          </a:p>
        </p:txBody>
      </p:sp>
    </p:spTree>
    <p:extLst>
      <p:ext uri="{BB962C8B-B14F-4D97-AF65-F5344CB8AC3E}">
        <p14:creationId xmlns:p14="http://schemas.microsoft.com/office/powerpoint/2010/main" val="40514231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4.4</a:t>
            </a:r>
          </a:p>
        </p:txBody>
      </p:sp>
      <p:sp>
        <p:nvSpPr>
          <p:cNvPr id="3" name="Text Placeholder 2"/>
          <p:cNvSpPr>
            <a:spLocks noGrp="1"/>
          </p:cNvSpPr>
          <p:nvPr>
            <p:ph type="body" idx="1"/>
          </p:nvPr>
        </p:nvSpPr>
        <p:spPr/>
        <p:txBody>
          <a:bodyPr/>
          <a:lstStyle/>
          <a:p>
            <a:pPr marL="0" indent="0">
              <a:buNone/>
            </a:pPr>
            <a:r>
              <a:rPr lang="en-US" sz="2400" dirty="0">
                <a:latin typeface="+mn-lt"/>
              </a:rPr>
              <a:t>Unless default initialization of your </a:t>
            </a:r>
            <a:r>
              <a:rPr lang="en-US" sz="2400" dirty="0" smtClean="0">
                <a:latin typeface="+mn-lt"/>
              </a:rPr>
              <a:t>class's </a:t>
            </a:r>
            <a:r>
              <a:rPr lang="en-US" sz="2400" dirty="0">
                <a:latin typeface="+mn-lt"/>
              </a:rPr>
              <a:t>instance variables is acceptable, provide a custom constructor to ensure that your instance variables are properly initialized with meaningful values when each new object of your class is created.</a:t>
            </a:r>
          </a:p>
        </p:txBody>
      </p:sp>
    </p:spTree>
    <p:extLst>
      <p:ext uri="{BB962C8B-B14F-4D97-AF65-F5344CB8AC3E}">
        <p14:creationId xmlns:p14="http://schemas.microsoft.com/office/powerpoint/2010/main" val="3041473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4.8.2 Class </a:t>
            </a:r>
            <a:r>
              <a:rPr lang="en-US" dirty="0">
                <a:latin typeface="Consolas" panose="020B0609020204030204" pitchFamily="49" charset="0"/>
                <a:cs typeface="Times New Roman" panose="02020603050405020304" pitchFamily="18" charset="0"/>
              </a:rPr>
              <a:t>AccountTest:</a:t>
            </a:r>
            <a:r>
              <a:rPr lang="en-US" dirty="0">
                <a:latin typeface="Times New Roman" panose="02020603050405020304" pitchFamily="18" charset="0"/>
                <a:cs typeface="Times New Roman" panose="02020603050405020304" pitchFamily="18" charset="0"/>
              </a:rPr>
              <a:t> Initializing </a:t>
            </a:r>
            <a:r>
              <a:rPr lang="en-US" dirty="0">
                <a:latin typeface="Consolas" panose="020B0609020204030204" pitchFamily="49" charset="0"/>
                <a:cs typeface="Times New Roman" panose="02020603050405020304" pitchFamily="18" charset="0"/>
              </a:rPr>
              <a:t>Account</a:t>
            </a:r>
            <a:r>
              <a:rPr lang="en-US" dirty="0">
                <a:latin typeface="Times New Roman" panose="02020603050405020304" pitchFamily="18" charset="0"/>
                <a:cs typeface="Times New Roman" panose="02020603050405020304" pitchFamily="18" charset="0"/>
              </a:rPr>
              <a:t> Objects When </a:t>
            </a:r>
            <a:r>
              <a:rPr lang="en-US" dirty="0" smtClean="0">
                <a:latin typeface="Times New Roman" panose="02020603050405020304" pitchFamily="18" charset="0"/>
                <a:cs typeface="Times New Roman" panose="02020603050405020304" pitchFamily="18" charset="0"/>
              </a:rPr>
              <a:t>They’re </a:t>
            </a:r>
            <a:r>
              <a:rPr lang="en-US" dirty="0">
                <a:latin typeface="Times New Roman" panose="02020603050405020304" pitchFamily="18" charset="0"/>
                <a:cs typeface="Times New Roman" panose="02020603050405020304" pitchFamily="18" charset="0"/>
              </a:rPr>
              <a:t>Created</a:t>
            </a:r>
          </a:p>
        </p:txBody>
      </p:sp>
      <p:sp>
        <p:nvSpPr>
          <p:cNvPr id="3" name="Text Placeholder 2"/>
          <p:cNvSpPr>
            <a:spLocks noGrp="1"/>
          </p:cNvSpPr>
          <p:nvPr>
            <p:ph type="body" idx="1"/>
          </p:nvPr>
        </p:nvSpPr>
        <p:spPr>
          <a:xfrm>
            <a:off x="457200" y="1600200"/>
            <a:ext cx="8229600" cy="1698953"/>
          </a:xfrm>
        </p:spPr>
        <p:txBody>
          <a:bodyPr/>
          <a:lstStyle/>
          <a:p>
            <a:r>
              <a:rPr lang="en-US" sz="2400" dirty="0">
                <a:latin typeface="+mn-lt"/>
              </a:rPr>
              <a:t>The </a:t>
            </a:r>
            <a:r>
              <a:rPr lang="en-US" sz="2400" dirty="0" smtClean="0">
                <a:latin typeface="+mn-lt"/>
              </a:rPr>
              <a:t>U</a:t>
            </a:r>
            <a:r>
              <a:rPr lang="en-US" sz="100" dirty="0" smtClean="0">
                <a:latin typeface="+mn-lt"/>
              </a:rPr>
              <a:t> </a:t>
            </a:r>
            <a:r>
              <a:rPr lang="en-US" sz="2400" dirty="0" smtClean="0">
                <a:latin typeface="+mn-lt"/>
              </a:rPr>
              <a:t>M</a:t>
            </a:r>
            <a:r>
              <a:rPr lang="en-US" sz="100" dirty="0" smtClean="0">
                <a:latin typeface="+mn-lt"/>
              </a:rPr>
              <a:t> </a:t>
            </a:r>
            <a:r>
              <a:rPr lang="en-US" sz="2400" dirty="0" smtClean="0">
                <a:latin typeface="+mn-lt"/>
              </a:rPr>
              <a:t>L </a:t>
            </a:r>
            <a:r>
              <a:rPr lang="en-US" sz="2400" dirty="0">
                <a:latin typeface="+mn-lt"/>
              </a:rPr>
              <a:t>models constructors as operations in the </a:t>
            </a:r>
            <a:r>
              <a:rPr lang="en-US" sz="2400" b="1" dirty="0">
                <a:latin typeface="+mn-lt"/>
              </a:rPr>
              <a:t>third</a:t>
            </a:r>
            <a:r>
              <a:rPr lang="en-US" sz="2400" dirty="0">
                <a:latin typeface="+mn-lt"/>
              </a:rPr>
              <a:t> compartment of a class diagram</a:t>
            </a:r>
            <a:r>
              <a:rPr lang="en-US" sz="2400" dirty="0" smtClean="0">
                <a:latin typeface="+mn-lt"/>
              </a:rPr>
              <a:t>.</a:t>
            </a:r>
            <a:endParaRPr lang="en-US" sz="2400" dirty="0">
              <a:latin typeface="+mn-lt"/>
            </a:endParaRPr>
          </a:p>
          <a:p>
            <a:r>
              <a:rPr lang="en-US" sz="2400" dirty="0">
                <a:latin typeface="+mn-lt"/>
              </a:rPr>
              <a:t>To distinguish a </a:t>
            </a:r>
            <a:r>
              <a:rPr lang="en-US" sz="2400" dirty="0" smtClean="0">
                <a:latin typeface="+mn-lt"/>
              </a:rPr>
              <a:t>constructor </a:t>
            </a:r>
            <a:r>
              <a:rPr lang="en-US" sz="2400" dirty="0">
                <a:latin typeface="+mn-lt"/>
              </a:rPr>
              <a:t>from the </a:t>
            </a:r>
            <a:r>
              <a:rPr lang="en-US" sz="2400" dirty="0" smtClean="0">
                <a:latin typeface="+mn-lt"/>
              </a:rPr>
              <a:t>class's </a:t>
            </a:r>
            <a:r>
              <a:rPr lang="en-US" sz="2400" dirty="0">
                <a:latin typeface="+mn-lt"/>
              </a:rPr>
              <a:t>other operations, the </a:t>
            </a:r>
            <a:r>
              <a:rPr lang="en-US" sz="2400" dirty="0" smtClean="0">
                <a:latin typeface="+mn-lt"/>
              </a:rPr>
              <a:t>U</a:t>
            </a:r>
            <a:r>
              <a:rPr lang="en-US" sz="100" dirty="0" smtClean="0">
                <a:latin typeface="+mn-lt"/>
              </a:rPr>
              <a:t> </a:t>
            </a:r>
            <a:r>
              <a:rPr lang="en-US" sz="2400" dirty="0" smtClean="0">
                <a:latin typeface="+mn-lt"/>
              </a:rPr>
              <a:t>M</a:t>
            </a:r>
            <a:r>
              <a:rPr lang="en-US" sz="100" dirty="0" smtClean="0">
                <a:latin typeface="+mn-lt"/>
              </a:rPr>
              <a:t> </a:t>
            </a:r>
            <a:r>
              <a:rPr lang="en-US" sz="2400" dirty="0" smtClean="0">
                <a:latin typeface="+mn-lt"/>
              </a:rPr>
              <a:t>L </a:t>
            </a:r>
            <a:r>
              <a:rPr lang="en-US" sz="2400" dirty="0">
                <a:latin typeface="+mn-lt"/>
              </a:rPr>
              <a:t>requires that the word “constructor” be enclosed in </a:t>
            </a:r>
            <a:r>
              <a:rPr lang="en-US" sz="2400" dirty="0" smtClean="0">
                <a:latin typeface="+mn-lt"/>
              </a:rPr>
              <a:t>guillemets</a:t>
            </a:r>
            <a:endParaRPr lang="en-US" sz="2400" dirty="0">
              <a:latin typeface="+mn-lt"/>
            </a:endParaRPr>
          </a:p>
        </p:txBody>
      </p:sp>
      <p:graphicFrame>
        <p:nvGraphicFramePr>
          <p:cNvPr id="4" name="Object 3" descr="Left parenthesis left guillemet and right guillemet right parenthesis"/>
          <p:cNvGraphicFramePr>
            <a:graphicFrameLocks noChangeAspect="1"/>
          </p:cNvGraphicFramePr>
          <p:nvPr>
            <p:extLst>
              <p:ext uri="{D42A27DB-BD31-4B8C-83A1-F6EECF244321}">
                <p14:modId xmlns:p14="http://schemas.microsoft.com/office/powerpoint/2010/main" val="1144548156"/>
              </p:ext>
            </p:extLst>
          </p:nvPr>
        </p:nvGraphicFramePr>
        <p:xfrm>
          <a:off x="4289006" y="3301752"/>
          <a:ext cx="1273912" cy="519961"/>
        </p:xfrm>
        <a:graphic>
          <a:graphicData uri="http://schemas.openxmlformats.org/presentationml/2006/ole">
            <mc:AlternateContent xmlns:mc="http://schemas.openxmlformats.org/markup-compatibility/2006">
              <mc:Choice xmlns:v="urn:schemas-microsoft-com:vml" Requires="v">
                <p:oleObj spid="_x0000_s13358" name="Equation" r:id="rId3" imgW="622080" imgH="253800" progId="Equation.DSMT4">
                  <p:embed/>
                </p:oleObj>
              </mc:Choice>
              <mc:Fallback>
                <p:oleObj name="Equation" r:id="rId3" imgW="622080" imgH="253800" progId="Equation.DSMT4">
                  <p:embed/>
                  <p:pic>
                    <p:nvPicPr>
                      <p:cNvPr id="0" name=""/>
                      <p:cNvPicPr/>
                      <p:nvPr/>
                    </p:nvPicPr>
                    <p:blipFill>
                      <a:blip r:embed="rId4"/>
                      <a:stretch>
                        <a:fillRect/>
                      </a:stretch>
                    </p:blipFill>
                    <p:spPr>
                      <a:xfrm>
                        <a:off x="4289006" y="3301752"/>
                        <a:ext cx="1273912" cy="519961"/>
                      </a:xfrm>
                      <a:prstGeom prst="rect">
                        <a:avLst/>
                      </a:prstGeom>
                    </p:spPr>
                  </p:pic>
                </p:oleObj>
              </mc:Fallback>
            </mc:AlternateContent>
          </a:graphicData>
        </a:graphic>
      </p:graphicFrame>
      <p:sp>
        <p:nvSpPr>
          <p:cNvPr id="5" name="Text Placeholder 4"/>
          <p:cNvSpPr>
            <a:spLocks noGrp="1"/>
          </p:cNvSpPr>
          <p:nvPr>
            <p:ph type="body" idx="2"/>
          </p:nvPr>
        </p:nvSpPr>
        <p:spPr>
          <a:xfrm>
            <a:off x="457200" y="3299153"/>
            <a:ext cx="8229600" cy="1818538"/>
          </a:xfrm>
        </p:spPr>
        <p:txBody>
          <a:bodyPr/>
          <a:lstStyle/>
          <a:p>
            <a:pPr marL="265113" indent="4764088">
              <a:buNone/>
            </a:pPr>
            <a:r>
              <a:rPr lang="en-US" sz="2400" dirty="0">
                <a:latin typeface="+mn-lt"/>
              </a:rPr>
              <a:t>and placed before the constructor's name.</a:t>
            </a:r>
          </a:p>
          <a:p>
            <a:r>
              <a:rPr lang="en-US" sz="2400" dirty="0">
                <a:latin typeface="+mn-lt"/>
              </a:rPr>
              <a:t>It's customary to list constructors </a:t>
            </a:r>
            <a:r>
              <a:rPr lang="en-US" sz="2400" b="1" dirty="0">
                <a:latin typeface="+mn-lt"/>
              </a:rPr>
              <a:t>before</a:t>
            </a:r>
            <a:r>
              <a:rPr lang="en-US" sz="2400" dirty="0">
                <a:latin typeface="+mn-lt"/>
              </a:rPr>
              <a:t> other operations in the third compartment</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099320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4.1 Introduction</a:t>
            </a:r>
          </a:p>
        </p:txBody>
      </p:sp>
      <p:sp>
        <p:nvSpPr>
          <p:cNvPr id="3" name="Text Placeholder 2"/>
          <p:cNvSpPr>
            <a:spLocks noGrp="1"/>
          </p:cNvSpPr>
          <p:nvPr>
            <p:ph type="body" idx="1"/>
          </p:nvPr>
        </p:nvSpPr>
        <p:spPr>
          <a:xfrm>
            <a:off x="457200" y="1600201"/>
            <a:ext cx="8229600" cy="827704"/>
          </a:xfrm>
        </p:spPr>
        <p:txBody>
          <a:bodyPr/>
          <a:lstStyle/>
          <a:p>
            <a:r>
              <a:rPr lang="en-US" sz="2400" dirty="0">
                <a:latin typeface="+mn-lt"/>
              </a:rPr>
              <a:t>Each </a:t>
            </a:r>
            <a:r>
              <a:rPr lang="en-US" sz="2400" b="1" dirty="0">
                <a:latin typeface="+mn-lt"/>
              </a:rPr>
              <a:t>class</a:t>
            </a:r>
            <a:r>
              <a:rPr lang="en-US" sz="2400" dirty="0">
                <a:latin typeface="+mn-lt"/>
              </a:rPr>
              <a:t> you create becomes a new </a:t>
            </a:r>
            <a:r>
              <a:rPr lang="en-US" sz="2400" b="1" dirty="0">
                <a:latin typeface="+mn-lt"/>
              </a:rPr>
              <a:t>type</a:t>
            </a:r>
            <a:r>
              <a:rPr lang="en-US" sz="2400" dirty="0">
                <a:latin typeface="+mn-lt"/>
              </a:rPr>
              <a:t> you can use to create objects, </a:t>
            </a:r>
            <a:r>
              <a:rPr lang="en-US" sz="2400" dirty="0" smtClean="0">
                <a:latin typeface="+mn-lt"/>
              </a:rPr>
              <a:t>so</a:t>
            </a:r>
            <a:endParaRPr lang="en-US" sz="2400" dirty="0">
              <a:latin typeface="+mn-lt"/>
            </a:endParaRP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1967845065"/>
              </p:ext>
            </p:extLst>
          </p:nvPr>
        </p:nvGraphicFramePr>
        <p:xfrm>
          <a:off x="3592770" y="2070717"/>
          <a:ext cx="484188" cy="357188"/>
        </p:xfrm>
        <a:graphic>
          <a:graphicData uri="http://schemas.openxmlformats.org/presentationml/2006/ole">
            <mc:AlternateContent xmlns:mc="http://schemas.openxmlformats.org/markup-compatibility/2006">
              <mc:Choice xmlns:v="urn:schemas-microsoft-com:vml" Requires="v">
                <p:oleObj spid="_x0000_s2155" name="Equation" r:id="rId3" imgW="241200" imgH="177480" progId="Equation.DSMT4">
                  <p:embed/>
                </p:oleObj>
              </mc:Choice>
              <mc:Fallback>
                <p:oleObj name="Equation" r:id="rId3" imgW="241200" imgH="177480" progId="Equation.DSMT4">
                  <p:embed/>
                  <p:pic>
                    <p:nvPicPr>
                      <p:cNvPr id="5" name="Object 4"/>
                      <p:cNvPicPr/>
                      <p:nvPr/>
                    </p:nvPicPr>
                    <p:blipFill>
                      <a:blip r:embed="rId4"/>
                      <a:stretch>
                        <a:fillRect/>
                      </a:stretch>
                    </p:blipFill>
                    <p:spPr>
                      <a:xfrm>
                        <a:off x="3592770" y="2070717"/>
                        <a:ext cx="484188" cy="357188"/>
                      </a:xfrm>
                      <a:prstGeom prst="rect">
                        <a:avLst/>
                      </a:prstGeom>
                    </p:spPr>
                  </p:pic>
                </p:oleObj>
              </mc:Fallback>
            </mc:AlternateContent>
          </a:graphicData>
        </a:graphic>
      </p:graphicFrame>
      <p:sp>
        <p:nvSpPr>
          <p:cNvPr id="4" name="Text Placeholder 3"/>
          <p:cNvSpPr>
            <a:spLocks noGrp="1"/>
          </p:cNvSpPr>
          <p:nvPr>
            <p:ph type="body" idx="2"/>
          </p:nvPr>
        </p:nvSpPr>
        <p:spPr>
          <a:xfrm>
            <a:off x="457200" y="1952734"/>
            <a:ext cx="8229600" cy="2103072"/>
          </a:xfrm>
        </p:spPr>
        <p:txBody>
          <a:bodyPr/>
          <a:lstStyle/>
          <a:p>
            <a:pPr marL="265113" indent="3319463">
              <a:buNone/>
            </a:pPr>
            <a:r>
              <a:rPr lang="en-US" sz="2400" dirty="0">
                <a:latin typeface="+mn-lt"/>
              </a:rPr>
              <a:t>is an </a:t>
            </a:r>
            <a:r>
              <a:rPr lang="en-US" sz="2400" b="1" dirty="0">
                <a:latin typeface="+mn-lt"/>
              </a:rPr>
              <a:t>extensible programming language</a:t>
            </a:r>
            <a:r>
              <a:rPr lang="en-US" sz="2400" dirty="0" smtClean="0">
                <a:latin typeface="+mn-lt"/>
              </a:rPr>
              <a:t>.</a:t>
            </a:r>
            <a:endParaRPr lang="en-US" sz="2400" dirty="0">
              <a:latin typeface="+mn-lt"/>
            </a:endParaRPr>
          </a:p>
          <a:p>
            <a:r>
              <a:rPr lang="en-US" sz="2400" dirty="0">
                <a:latin typeface="+mn-lt"/>
              </a:rPr>
              <a:t>Major development teams in industry work on applications that contain hundreds, or even thousands, of classes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66063242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Figure 4.10 </a:t>
            </a:r>
            <a:r>
              <a:rPr lang="en-US" dirty="0" smtClean="0"/>
              <a:t>U</a:t>
            </a:r>
            <a:r>
              <a:rPr lang="en-US" sz="100" dirty="0" smtClean="0"/>
              <a:t> </a:t>
            </a:r>
            <a:r>
              <a:rPr lang="en-US" dirty="0" smtClean="0"/>
              <a:t>M</a:t>
            </a:r>
            <a:r>
              <a:rPr lang="en-US" sz="100" dirty="0" smtClean="0"/>
              <a:t> </a:t>
            </a:r>
            <a:r>
              <a:rPr lang="en-US" dirty="0" smtClean="0"/>
              <a:t>L Class Diagram </a:t>
            </a:r>
            <a:r>
              <a:rPr lang="en-US" dirty="0"/>
              <a:t>for </a:t>
            </a:r>
            <a:r>
              <a:rPr lang="en-US" dirty="0">
                <a:latin typeface="Consolas" panose="020B0609020204030204" pitchFamily="49" charset="0"/>
              </a:rPr>
              <a:t>Account</a:t>
            </a:r>
            <a:r>
              <a:rPr lang="en-US" dirty="0"/>
              <a:t> C</a:t>
            </a:r>
            <a:r>
              <a:rPr lang="en-US" dirty="0" smtClean="0"/>
              <a:t>lass </a:t>
            </a:r>
            <a:r>
              <a:rPr lang="en-US" dirty="0"/>
              <a:t>of </a:t>
            </a:r>
            <a:r>
              <a:rPr lang="en-US" dirty="0" smtClean="0"/>
              <a:t>Figure 4.8</a:t>
            </a:r>
            <a:endParaRPr lang="en-US" dirty="0"/>
          </a:p>
        </p:txBody>
      </p:sp>
      <p:pic>
        <p:nvPicPr>
          <p:cNvPr id="4" name="Picture 3" descr="U M L class diagram. The u m l class diagram for class account consists of three compartments. The first compartment contains the name, account in bold face and it is centered. The second compartment contains, + left angle bracket, left angle bracket, property, right angle bracket, right angle bracket, name, colon, string. The third compartment contains, + left angle bracket, left angle bracket, constructor right angle bracket, right angle bracket, account, left parenthesis, account name, colon, string,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977" y="2101788"/>
            <a:ext cx="7992044" cy="1422745"/>
          </a:xfrm>
          <a:prstGeom prst="rect">
            <a:avLst/>
          </a:prstGeom>
        </p:spPr>
      </p:pic>
    </p:spTree>
    <p:extLst>
      <p:ext uri="{BB962C8B-B14F-4D97-AF65-F5344CB8AC3E}">
        <p14:creationId xmlns:p14="http://schemas.microsoft.com/office/powerpoint/2010/main" val="22456442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4.9 </a:t>
            </a:r>
            <a:r>
              <a:rPr lang="en-US" dirty="0">
                <a:latin typeface="Consolas" panose="020B0609020204030204" pitchFamily="49" charset="0"/>
                <a:cs typeface="Times New Roman" panose="02020603050405020304" pitchFamily="18" charset="0"/>
              </a:rPr>
              <a:t>Account</a:t>
            </a:r>
            <a:r>
              <a:rPr lang="en-US" dirty="0">
                <a:latin typeface="Times New Roman" panose="02020603050405020304" pitchFamily="18" charset="0"/>
                <a:cs typeface="Times New Roman" panose="02020603050405020304" pitchFamily="18" charset="0"/>
              </a:rPr>
              <a:t> Class with a </a:t>
            </a:r>
            <a:r>
              <a:rPr lang="en-US" dirty="0">
                <a:latin typeface="Consolas" panose="020B0609020204030204" pitchFamily="49" charset="0"/>
                <a:cs typeface="Times New Roman" panose="02020603050405020304" pitchFamily="18" charset="0"/>
              </a:rPr>
              <a:t>Balance</a:t>
            </a:r>
            <a:r>
              <a:rPr lang="en-US" dirty="0">
                <a:latin typeface="Times New Roman" panose="02020603050405020304" pitchFamily="18" charset="0"/>
                <a:cs typeface="Times New Roman" panose="02020603050405020304" pitchFamily="18" charset="0"/>
              </a:rPr>
              <a:t>; Processing Monetary Amounts</a:t>
            </a:r>
          </a:p>
        </p:txBody>
      </p:sp>
      <p:sp>
        <p:nvSpPr>
          <p:cNvPr id="3" name="Text Placeholder 2"/>
          <p:cNvSpPr>
            <a:spLocks noGrp="1"/>
          </p:cNvSpPr>
          <p:nvPr>
            <p:ph type="body" idx="1"/>
          </p:nvPr>
        </p:nvSpPr>
        <p:spPr/>
        <p:txBody>
          <a:bodyPr/>
          <a:lstStyle/>
          <a:p>
            <a:r>
              <a:rPr lang="en-US" sz="2400" dirty="0">
                <a:latin typeface="+mn-lt"/>
              </a:rPr>
              <a:t>Type </a:t>
            </a:r>
            <a:r>
              <a:rPr lang="en-US" sz="2400" b="1" dirty="0">
                <a:latin typeface="Consolas" panose="020B0609020204030204" pitchFamily="49" charset="0"/>
              </a:rPr>
              <a:t>decimal</a:t>
            </a:r>
            <a:r>
              <a:rPr lang="en-US" sz="2400" dirty="0">
                <a:latin typeface="+mn-lt"/>
              </a:rPr>
              <a:t> is designed to precisely represent numbers with decimal points, especially </a:t>
            </a:r>
            <a:r>
              <a:rPr lang="en-US" sz="2400" b="1" dirty="0">
                <a:latin typeface="+mn-lt"/>
              </a:rPr>
              <a:t>monetary amounts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75514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4.9.1 </a:t>
            </a:r>
            <a:r>
              <a:rPr lang="en-US" dirty="0">
                <a:latin typeface="Consolas" panose="020B0609020204030204" pitchFamily="49" charset="0"/>
                <a:cs typeface="Times New Roman" panose="02020603050405020304" pitchFamily="18" charset="0"/>
              </a:rPr>
              <a:t>Account</a:t>
            </a:r>
            <a:r>
              <a:rPr lang="en-US" dirty="0">
                <a:latin typeface="Times New Roman" panose="02020603050405020304" pitchFamily="18" charset="0"/>
                <a:cs typeface="Times New Roman" panose="02020603050405020304" pitchFamily="18" charset="0"/>
              </a:rPr>
              <a:t> Class with a </a:t>
            </a:r>
            <a:r>
              <a:rPr lang="en-US" dirty="0">
                <a:latin typeface="Consolas" panose="020B0609020204030204" pitchFamily="49" charset="0"/>
                <a:cs typeface="Times New Roman" panose="02020603050405020304" pitchFamily="18" charset="0"/>
              </a:rPr>
              <a:t>Decimal</a:t>
            </a:r>
            <a:r>
              <a:rPr lang="en-US" dirty="0">
                <a:latin typeface="Times New Roman" panose="02020603050405020304" pitchFamily="18" charset="0"/>
                <a:cs typeface="Times New Roman" panose="02020603050405020304" pitchFamily="18" charset="0"/>
              </a:rPr>
              <a:t> Balance Instance </a:t>
            </a:r>
            <a:r>
              <a:rPr lang="en-US" dirty="0" smtClean="0">
                <a:latin typeface="Times New Roman" panose="02020603050405020304" pitchFamily="18" charset="0"/>
                <a:cs typeface="Times New Roman" panose="02020603050405020304" pitchFamily="18" charset="0"/>
              </a:rPr>
              <a:t>Variable </a:t>
            </a:r>
            <a:r>
              <a:rPr lang="en-US" sz="2000" b="0" dirty="0" smtClean="0">
                <a:latin typeface="Times New Roman" panose="02020603050405020304" pitchFamily="18" charset="0"/>
                <a:cs typeface="Times New Roman" panose="02020603050405020304" pitchFamily="18" charset="0"/>
              </a:rPr>
              <a:t>(1 of 2)</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3234101"/>
          </a:xfrm>
        </p:spPr>
        <p:txBody>
          <a:bodyPr/>
          <a:lstStyle/>
          <a:p>
            <a:r>
              <a:rPr lang="en-US" sz="2400" dirty="0">
                <a:latin typeface="+mn-lt"/>
              </a:rPr>
              <a:t>A </a:t>
            </a:r>
            <a:r>
              <a:rPr lang="en-US" sz="2400" dirty="0">
                <a:latin typeface="Consolas" panose="020B0609020204030204" pitchFamily="49" charset="0"/>
              </a:rPr>
              <a:t>decimal</a:t>
            </a:r>
            <a:r>
              <a:rPr lang="en-US" sz="2400" dirty="0">
                <a:latin typeface="+mn-lt"/>
              </a:rPr>
              <a:t> instance variable is initialized to zero by default</a:t>
            </a:r>
            <a:r>
              <a:rPr lang="en-US" sz="2400" dirty="0" smtClean="0">
                <a:latin typeface="+mn-lt"/>
              </a:rPr>
              <a:t>.</a:t>
            </a:r>
            <a:endParaRPr lang="en-US" sz="2400" dirty="0">
              <a:latin typeface="+mn-lt"/>
            </a:endParaRPr>
          </a:p>
          <a:p>
            <a:r>
              <a:rPr lang="en-US" sz="2400" dirty="0">
                <a:latin typeface="+mn-lt"/>
              </a:rPr>
              <a:t>The </a:t>
            </a:r>
            <a:r>
              <a:rPr lang="en-US" sz="2400" dirty="0">
                <a:latin typeface="Consolas" panose="020B0609020204030204" pitchFamily="49" charset="0"/>
              </a:rPr>
              <a:t>Balance</a:t>
            </a:r>
            <a:r>
              <a:rPr lang="en-US" sz="2400" dirty="0">
                <a:latin typeface="+mn-lt"/>
              </a:rPr>
              <a:t> </a:t>
            </a:r>
            <a:r>
              <a:rPr lang="en-US" sz="2400" dirty="0" smtClean="0">
                <a:latin typeface="+mn-lt"/>
              </a:rPr>
              <a:t>property's </a:t>
            </a:r>
            <a:r>
              <a:rPr lang="en-US" sz="2400" dirty="0">
                <a:latin typeface="+mn-lt"/>
              </a:rPr>
              <a:t>set accessor </a:t>
            </a:r>
            <a:r>
              <a:rPr lang="en-US" sz="2400" dirty="0" smtClean="0">
                <a:latin typeface="+mn-lt"/>
              </a:rPr>
              <a:t>performs </a:t>
            </a:r>
            <a:r>
              <a:rPr lang="en-US" sz="2400" b="1" dirty="0" smtClean="0">
                <a:latin typeface="+mn-lt"/>
              </a:rPr>
              <a:t>validation</a:t>
            </a:r>
            <a:r>
              <a:rPr lang="en-US" sz="2400" dirty="0" smtClean="0">
                <a:latin typeface="+mn-lt"/>
              </a:rPr>
              <a:t> </a:t>
            </a:r>
            <a:r>
              <a:rPr lang="en-US" sz="2400" dirty="0">
                <a:latin typeface="+mn-lt"/>
              </a:rPr>
              <a:t>(also known as </a:t>
            </a:r>
            <a:r>
              <a:rPr lang="en-US" sz="2400" b="1" dirty="0">
                <a:latin typeface="+mn-lt"/>
              </a:rPr>
              <a:t>validity checking</a:t>
            </a:r>
            <a:r>
              <a:rPr lang="en-US" sz="2400" dirty="0" smtClean="0">
                <a:latin typeface="+mn-lt"/>
              </a:rPr>
              <a:t>).</a:t>
            </a:r>
            <a:endParaRPr lang="en-US" sz="2400" dirty="0">
              <a:latin typeface="+mn-lt"/>
            </a:endParaRPr>
          </a:p>
          <a:p>
            <a:r>
              <a:rPr lang="en-US" sz="2400" dirty="0">
                <a:latin typeface="+mn-lt"/>
              </a:rPr>
              <a:t>In </a:t>
            </a:r>
            <a:r>
              <a:rPr lang="en-US" sz="2400" dirty="0">
                <a:latin typeface="Consolas" panose="020B0609020204030204" pitchFamily="49" charset="0"/>
              </a:rPr>
              <a:t>0.0</a:t>
            </a:r>
            <a:r>
              <a:rPr lang="en-US" sz="2400" dirty="0">
                <a:latin typeface="+mn-lt"/>
              </a:rPr>
              <a:t>m the letter m (or </a:t>
            </a:r>
            <a:r>
              <a:rPr lang="en-US" sz="2400" dirty="0">
                <a:latin typeface="Consolas" panose="020B0609020204030204" pitchFamily="49" charset="0"/>
              </a:rPr>
              <a:t>M</a:t>
            </a:r>
            <a:r>
              <a:rPr lang="en-US" sz="2400" dirty="0">
                <a:latin typeface="+mn-lt"/>
              </a:rPr>
              <a:t>) indicates that </a:t>
            </a:r>
            <a:r>
              <a:rPr lang="en-US" sz="2400" dirty="0">
                <a:latin typeface="Consolas" panose="020B0609020204030204" pitchFamily="49" charset="0"/>
              </a:rPr>
              <a:t>0.0</a:t>
            </a:r>
            <a:r>
              <a:rPr lang="en-US" sz="2400" dirty="0">
                <a:latin typeface="+mn-lt"/>
              </a:rPr>
              <a:t> is a </a:t>
            </a:r>
            <a:r>
              <a:rPr lang="en-US" sz="2400" b="1" dirty="0">
                <a:latin typeface="Consolas" panose="020B0609020204030204" pitchFamily="49" charset="0"/>
              </a:rPr>
              <a:t>decimal literal</a:t>
            </a:r>
            <a:r>
              <a:rPr lang="en-US" sz="2400" dirty="0" smtClean="0">
                <a:latin typeface="Consolas" panose="020B0609020204030204" pitchFamily="49" charset="0"/>
              </a:rPr>
              <a:t>.</a:t>
            </a:r>
            <a:endParaRPr lang="en-US" sz="2400" dirty="0">
              <a:latin typeface="Consolas" panose="020B0609020204030204" pitchFamily="49" charset="0"/>
            </a:endParaRPr>
          </a:p>
          <a:p>
            <a:r>
              <a:rPr lang="en-US" sz="2400" dirty="0">
                <a:latin typeface="+mn-lt"/>
              </a:rPr>
              <a:t>The m is required to indicate a </a:t>
            </a:r>
            <a:r>
              <a:rPr lang="en-US" sz="2400" dirty="0" smtClean="0">
                <a:latin typeface="Consolas" panose="020B0609020204030204" pitchFamily="49" charset="0"/>
              </a:rPr>
              <a:t>decimal</a:t>
            </a:r>
            <a:r>
              <a:rPr lang="en-US" sz="2400" dirty="0" smtClean="0">
                <a:latin typeface="+mn-lt"/>
              </a:rPr>
              <a:t> </a:t>
            </a:r>
            <a:r>
              <a:rPr lang="en-US" sz="2400" dirty="0">
                <a:latin typeface="+mn-lt"/>
              </a:rPr>
              <a:t>literal</a:t>
            </a:r>
            <a:r>
              <a:rPr lang="en-US" sz="2400" dirty="0" smtClean="0">
                <a:latin typeface="+mn-lt"/>
              </a:rPr>
              <a:t>.</a:t>
            </a:r>
            <a:endParaRPr lang="en-US" sz="2400" dirty="0">
              <a:latin typeface="+mn-lt"/>
            </a:endParaRPr>
          </a:p>
          <a:p>
            <a:r>
              <a:rPr lang="en-US" sz="2400" dirty="0">
                <a:latin typeface="+mn-lt"/>
              </a:rPr>
              <a:t> </a:t>
            </a: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1417036409"/>
              </p:ext>
            </p:extLst>
          </p:nvPr>
        </p:nvGraphicFramePr>
        <p:xfrm>
          <a:off x="755468" y="5004037"/>
          <a:ext cx="524349" cy="386368"/>
        </p:xfrm>
        <a:graphic>
          <a:graphicData uri="http://schemas.openxmlformats.org/presentationml/2006/ole">
            <mc:AlternateContent xmlns:mc="http://schemas.openxmlformats.org/markup-compatibility/2006">
              <mc:Choice xmlns:v="urn:schemas-microsoft-com:vml" Requires="v">
                <p:oleObj spid="_x0000_s12335"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755468" y="5004037"/>
                        <a:ext cx="524349" cy="386368"/>
                      </a:xfrm>
                      <a:prstGeom prst="rect">
                        <a:avLst/>
                      </a:prstGeom>
                    </p:spPr>
                  </p:pic>
                </p:oleObj>
              </mc:Fallback>
            </mc:AlternateContent>
          </a:graphicData>
        </a:graphic>
      </p:graphicFrame>
      <p:sp>
        <p:nvSpPr>
          <p:cNvPr id="4" name="Text Placeholder 3"/>
          <p:cNvSpPr>
            <a:spLocks noGrp="1"/>
          </p:cNvSpPr>
          <p:nvPr>
            <p:ph type="body" idx="2"/>
          </p:nvPr>
        </p:nvSpPr>
        <p:spPr>
          <a:xfrm>
            <a:off x="457200" y="4922790"/>
            <a:ext cx="8229600" cy="1291862"/>
          </a:xfrm>
        </p:spPr>
        <p:txBody>
          <a:bodyPr/>
          <a:lstStyle/>
          <a:p>
            <a:pPr marL="265113" indent="457200">
              <a:buNone/>
            </a:pPr>
            <a:r>
              <a:rPr lang="en-US" sz="2400" dirty="0">
                <a:latin typeface="+mn-lt"/>
              </a:rPr>
              <a:t>treats numeric literals with decimal points as type </a:t>
            </a:r>
            <a:r>
              <a:rPr lang="en-US" sz="2400" dirty="0">
                <a:latin typeface="Consolas" panose="020B0609020204030204" pitchFamily="49" charset="0"/>
              </a:rPr>
              <a:t>double</a:t>
            </a:r>
            <a:r>
              <a:rPr lang="en-US" sz="2400" dirty="0"/>
              <a:t> </a:t>
            </a:r>
            <a:r>
              <a:rPr lang="en-US" sz="2400" dirty="0">
                <a:latin typeface="+mn-lt"/>
              </a:rPr>
              <a:t>by default, and </a:t>
            </a:r>
            <a:r>
              <a:rPr lang="en-US" sz="2400" dirty="0">
                <a:latin typeface="Consolas" panose="020B0609020204030204" pitchFamily="49" charset="0"/>
              </a:rPr>
              <a:t>doubles</a:t>
            </a:r>
            <a:r>
              <a:rPr lang="en-US" sz="2400" dirty="0"/>
              <a:t> </a:t>
            </a:r>
            <a:r>
              <a:rPr lang="en-US" sz="2400" dirty="0">
                <a:latin typeface="+mn-lt"/>
              </a:rPr>
              <a:t>and</a:t>
            </a:r>
            <a:r>
              <a:rPr lang="en-US" sz="2400" dirty="0"/>
              <a:t> </a:t>
            </a:r>
            <a:r>
              <a:rPr lang="en-US" sz="2400" dirty="0">
                <a:latin typeface="Consolas" panose="020B0609020204030204" pitchFamily="49" charset="0"/>
              </a:rPr>
              <a:t>decimals</a:t>
            </a:r>
            <a:r>
              <a:rPr lang="en-US" sz="2400" dirty="0"/>
              <a:t> </a:t>
            </a:r>
            <a:r>
              <a:rPr lang="en-US" sz="2400" dirty="0">
                <a:latin typeface="+mn-lt"/>
              </a:rPr>
              <a:t>cannot be intermixed</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6100941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z="2600" dirty="0"/>
              <a:t>Figure 4.11 </a:t>
            </a:r>
            <a:r>
              <a:rPr lang="en-US" sz="2600" dirty="0">
                <a:latin typeface="Consolas" panose="020B0609020204030204" pitchFamily="49" charset="0"/>
              </a:rPr>
              <a:t>Account</a:t>
            </a:r>
            <a:r>
              <a:rPr lang="en-US" sz="2600" dirty="0"/>
              <a:t> Class with a </a:t>
            </a:r>
            <a:r>
              <a:rPr lang="en-US" sz="2600" dirty="0">
                <a:latin typeface="Consolas" panose="020B0609020204030204" pitchFamily="49" charset="0"/>
              </a:rPr>
              <a:t>Decimal</a:t>
            </a:r>
            <a:r>
              <a:rPr lang="en-US" sz="2600" dirty="0"/>
              <a:t> Instance Variable </a:t>
            </a:r>
            <a:r>
              <a:rPr lang="en-US" sz="2600" dirty="0">
                <a:latin typeface="Consolas" panose="020B0609020204030204" pitchFamily="49" charset="0"/>
              </a:rPr>
              <a:t>Balance</a:t>
            </a:r>
            <a:r>
              <a:rPr lang="en-US" sz="2600" dirty="0"/>
              <a:t> and a </a:t>
            </a:r>
            <a:r>
              <a:rPr lang="en-US" sz="2600" dirty="0">
                <a:latin typeface="Consolas" panose="020B0609020204030204" pitchFamily="49" charset="0"/>
              </a:rPr>
              <a:t>Balance</a:t>
            </a:r>
            <a:r>
              <a:rPr lang="en-US" sz="2600" dirty="0"/>
              <a:t> Property and </a:t>
            </a:r>
            <a:r>
              <a:rPr lang="en-US" sz="2600" dirty="0">
                <a:latin typeface="Consolas" panose="020B0609020204030204" pitchFamily="49" charset="0"/>
              </a:rPr>
              <a:t>Deposit</a:t>
            </a:r>
            <a:r>
              <a:rPr lang="en-US" sz="2600" dirty="0"/>
              <a:t> Method That Each Perform </a:t>
            </a:r>
            <a:r>
              <a:rPr lang="en-US" sz="2600" dirty="0" smtClean="0"/>
              <a:t>Validation </a:t>
            </a:r>
            <a:r>
              <a:rPr lang="en-US" sz="2000" b="0" dirty="0" smtClean="0"/>
              <a:t>(1 </a:t>
            </a:r>
            <a:r>
              <a:rPr lang="en-US" sz="2000" b="0" dirty="0"/>
              <a:t>of 3)</a:t>
            </a:r>
          </a:p>
        </p:txBody>
      </p:sp>
      <p:pic>
        <p:nvPicPr>
          <p:cNvPr id="4" name="Picture 3" descr="Program code. Line 1: forward slash, forward slash, fig period 4.13, colon, account, period, c s. Line 2: forward slash, forward slash, account class with a balance and a deposit method period. Line 3: blank. Line 4: class account: Line 5, indented once: left brace. Line 6, indented once: public string name, left brace, get, semicolon, set, semicolon, right brace, forward slash, forward slash, auto implemented property. Line 7, indented once: private decimal balance, semicolon, forward slash, forward slash, instance variable. Line 8: blank. Line 9, indented once: forward slash, forward slash, account constructor that receives two parameters. Line 10, indented once: public account, left parenthesis, string account name, comma, decimal initial balance, right parenthesis. Line 11, indented once: left brace. Line 12, indented twice: name = account name, semicolon. Line 13, indented twice: balance = initial balance, semicolon, forward slash, forward slash, balance’s set accessor validates. Line 14, indented once: right brace. Line 15: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559" y="1950355"/>
            <a:ext cx="7968882" cy="3222760"/>
          </a:xfrm>
          <a:prstGeom prst="rect">
            <a:avLst/>
          </a:prstGeom>
        </p:spPr>
      </p:pic>
    </p:spTree>
    <p:extLst>
      <p:ext uri="{BB962C8B-B14F-4D97-AF65-F5344CB8AC3E}">
        <p14:creationId xmlns:p14="http://schemas.microsoft.com/office/powerpoint/2010/main" val="3641252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z="2600" dirty="0"/>
              <a:t>Figure 4.11 </a:t>
            </a:r>
            <a:r>
              <a:rPr lang="en-US" sz="2600" dirty="0">
                <a:latin typeface="Consolas" panose="020B0609020204030204" pitchFamily="49" charset="0"/>
              </a:rPr>
              <a:t>Account</a:t>
            </a:r>
            <a:r>
              <a:rPr lang="en-US" sz="2600" dirty="0"/>
              <a:t> Class with a </a:t>
            </a:r>
            <a:r>
              <a:rPr lang="en-US" sz="2600" dirty="0">
                <a:latin typeface="Consolas" panose="020B0609020204030204" pitchFamily="49" charset="0"/>
              </a:rPr>
              <a:t>Decimal</a:t>
            </a:r>
            <a:r>
              <a:rPr lang="en-US" sz="2600" dirty="0"/>
              <a:t> Instance Variable </a:t>
            </a:r>
            <a:r>
              <a:rPr lang="en-US" sz="2600" dirty="0">
                <a:latin typeface="Consolas" panose="020B0609020204030204" pitchFamily="49" charset="0"/>
              </a:rPr>
              <a:t>Balance</a:t>
            </a:r>
            <a:r>
              <a:rPr lang="en-US" sz="2600" dirty="0"/>
              <a:t> and a </a:t>
            </a:r>
            <a:r>
              <a:rPr lang="en-US" sz="2600" dirty="0">
                <a:latin typeface="Consolas" panose="020B0609020204030204" pitchFamily="49" charset="0"/>
              </a:rPr>
              <a:t>Balance</a:t>
            </a:r>
            <a:r>
              <a:rPr lang="en-US" sz="2600" dirty="0"/>
              <a:t> Property and </a:t>
            </a:r>
            <a:r>
              <a:rPr lang="en-US" sz="2600" dirty="0">
                <a:latin typeface="Consolas" panose="020B0609020204030204" pitchFamily="49" charset="0"/>
              </a:rPr>
              <a:t>Deposit</a:t>
            </a:r>
            <a:r>
              <a:rPr lang="en-US" sz="2600" dirty="0"/>
              <a:t> Method That Each Perform Validation</a:t>
            </a:r>
            <a:r>
              <a:rPr lang="en-US" sz="2600" dirty="0" smtClean="0"/>
              <a:t> </a:t>
            </a:r>
            <a:r>
              <a:rPr lang="en-US" sz="2000" b="0" dirty="0" smtClean="0"/>
              <a:t>(2 of 3)</a:t>
            </a:r>
            <a:endParaRPr lang="en-US" sz="2000" b="0" dirty="0"/>
          </a:p>
        </p:txBody>
      </p:sp>
      <p:pic>
        <p:nvPicPr>
          <p:cNvPr id="3" name="Picture 2" descr="Program code. Line 16, indented once: forward slash, forward slash, balance property with validation. Line 17, indented once: public decimal Balance. Line 18, indented twice: left brace. Line 19, indented 3 times: get. Line 20, indented 3 times: left brace. Line 21, indented 4 times: return balance, semicolon. Line 22, indented twice: right brace. Line 23, indented twice: private set forward slash, forward slash, can be used only within the class. Line 24, indented twice: left brace. Line 25, indented 3 times: forward slash, forward slash, validate that the balance is greater than 0.0, semicolon, if it's not comma. Line 26, indented 3 times: forward slash, forward slash, instance variable balance keeps its prior value. Line 27, indented 3 times: if, left parenthesis, value greater than 0.0m, right parenthesis, forward slash, forward slash, m indicates that 0.0 is a decimal literal. Line 28, indented 3 times: left brace. Line 29, indented 4 times: balance = value, semicolon. Line 30, indented 3 times: right brace. Line 31, indented twice: right brace. Line 32,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191" y="1873541"/>
            <a:ext cx="7773618" cy="3523866"/>
          </a:xfrm>
          <a:prstGeom prst="rect">
            <a:avLst/>
          </a:prstGeom>
        </p:spPr>
      </p:pic>
    </p:spTree>
    <p:extLst>
      <p:ext uri="{BB962C8B-B14F-4D97-AF65-F5344CB8AC3E}">
        <p14:creationId xmlns:p14="http://schemas.microsoft.com/office/powerpoint/2010/main" val="15722671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z="2600" dirty="0"/>
              <a:t>Figure 4.11 </a:t>
            </a:r>
            <a:r>
              <a:rPr lang="en-US" sz="2600" dirty="0">
                <a:latin typeface="Consolas" panose="020B0609020204030204" pitchFamily="49" charset="0"/>
              </a:rPr>
              <a:t>Account</a:t>
            </a:r>
            <a:r>
              <a:rPr lang="en-US" sz="2600" dirty="0"/>
              <a:t> Class with a </a:t>
            </a:r>
            <a:r>
              <a:rPr lang="en-US" sz="2600" dirty="0">
                <a:latin typeface="Consolas" panose="020B0609020204030204" pitchFamily="49" charset="0"/>
              </a:rPr>
              <a:t>Decimal</a:t>
            </a:r>
            <a:r>
              <a:rPr lang="en-US" sz="2600" dirty="0"/>
              <a:t> Instance Variable </a:t>
            </a:r>
            <a:r>
              <a:rPr lang="en-US" sz="2600" dirty="0">
                <a:latin typeface="Consolas" panose="020B0609020204030204" pitchFamily="49" charset="0"/>
              </a:rPr>
              <a:t>Balance</a:t>
            </a:r>
            <a:r>
              <a:rPr lang="en-US" sz="2600" dirty="0"/>
              <a:t> and a </a:t>
            </a:r>
            <a:r>
              <a:rPr lang="en-US" sz="2600" dirty="0">
                <a:latin typeface="Consolas" panose="020B0609020204030204" pitchFamily="49" charset="0"/>
              </a:rPr>
              <a:t>Balance</a:t>
            </a:r>
            <a:r>
              <a:rPr lang="en-US" sz="2600" dirty="0"/>
              <a:t> Property and </a:t>
            </a:r>
            <a:r>
              <a:rPr lang="en-US" sz="2600" dirty="0">
                <a:latin typeface="Consolas" panose="020B0609020204030204" pitchFamily="49" charset="0"/>
              </a:rPr>
              <a:t>Deposit</a:t>
            </a:r>
            <a:r>
              <a:rPr lang="en-US" sz="2600" dirty="0"/>
              <a:t> Method That Each Perform Validation</a:t>
            </a:r>
            <a:r>
              <a:rPr lang="en-US" sz="2600" dirty="0" smtClean="0"/>
              <a:t> </a:t>
            </a:r>
            <a:r>
              <a:rPr lang="en-US" sz="2000" b="0" dirty="0" smtClean="0"/>
              <a:t>(3 </a:t>
            </a:r>
            <a:r>
              <a:rPr lang="en-US" sz="2000" b="0" dirty="0"/>
              <a:t>of 3)</a:t>
            </a:r>
          </a:p>
        </p:txBody>
      </p:sp>
      <p:pic>
        <p:nvPicPr>
          <p:cNvPr id="3" name="Picture 2" descr="Program code. Line 33: blank. Line 34, indented once: forward slash, forward slash, method that deposits, left parenthesis, adds, right parenthesis, only a valid amount to the balance. Line 35, indented once: public void deposit, left parenthesis, decimal deposit amount, right parenthesis. Line 36, indented once: left brace. Line 37, indented twice: if, left parenthesis, deposit amount greater than 0.0 m, right parenthesis, forward slash, forward slash, if the deposit amount is valid. Line 38, indented twice: left brace. Line 39, indented 3 times: balance = balance + deposit amount, semicolon, forward slash, forward slash, add it to the balance. Line 40, indented twice: right brace. Line 41, indented once: right brace. Line 42: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018" y="1898769"/>
            <a:ext cx="8015965" cy="2264050"/>
          </a:xfrm>
          <a:prstGeom prst="rect">
            <a:avLst/>
          </a:prstGeom>
        </p:spPr>
      </p:pic>
    </p:spTree>
    <p:extLst>
      <p:ext uri="{BB962C8B-B14F-4D97-AF65-F5344CB8AC3E}">
        <p14:creationId xmlns:p14="http://schemas.microsoft.com/office/powerpoint/2010/main" val="8149212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4.9.1 </a:t>
            </a:r>
            <a:r>
              <a:rPr lang="en-US" dirty="0">
                <a:latin typeface="Consolas" panose="020B0609020204030204" pitchFamily="49" charset="0"/>
                <a:cs typeface="Times New Roman" panose="02020603050405020304" pitchFamily="18" charset="0"/>
              </a:rPr>
              <a:t>Account</a:t>
            </a:r>
            <a:r>
              <a:rPr lang="en-US" dirty="0">
                <a:latin typeface="Times New Roman" panose="02020603050405020304" pitchFamily="18" charset="0"/>
                <a:cs typeface="Times New Roman" panose="02020603050405020304" pitchFamily="18" charset="0"/>
              </a:rPr>
              <a:t> Class with a </a:t>
            </a:r>
            <a:r>
              <a:rPr lang="en-US" dirty="0">
                <a:latin typeface="Consolas" panose="020B0609020204030204" pitchFamily="49" charset="0"/>
                <a:cs typeface="Times New Roman" panose="02020603050405020304" pitchFamily="18" charset="0"/>
              </a:rPr>
              <a:t>Decimal</a:t>
            </a:r>
            <a:r>
              <a:rPr lang="en-US" dirty="0">
                <a:latin typeface="Times New Roman" panose="02020603050405020304" pitchFamily="18" charset="0"/>
                <a:cs typeface="Times New Roman" panose="02020603050405020304" pitchFamily="18" charset="0"/>
              </a:rPr>
              <a:t> Balance Instance </a:t>
            </a:r>
            <a:r>
              <a:rPr lang="en-US" dirty="0" smtClean="0">
                <a:latin typeface="Times New Roman" panose="02020603050405020304" pitchFamily="18" charset="0"/>
                <a:cs typeface="Times New Roman" panose="02020603050405020304" pitchFamily="18" charset="0"/>
              </a:rPr>
              <a:t>Variable </a:t>
            </a:r>
            <a:r>
              <a:rPr lang="en-US" sz="2000" b="0" dirty="0" smtClean="0">
                <a:latin typeface="Times New Roman" panose="02020603050405020304" pitchFamily="18" charset="0"/>
                <a:cs typeface="Times New Roman" panose="02020603050405020304" pitchFamily="18" charset="0"/>
              </a:rPr>
              <a:t>(2 of 2)</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4756355"/>
          </a:xfrm>
        </p:spPr>
        <p:txBody>
          <a:bodyPr/>
          <a:lstStyle/>
          <a:p>
            <a:r>
              <a:rPr lang="en-US" sz="2000" dirty="0">
                <a:latin typeface="+mn-lt"/>
              </a:rPr>
              <a:t>By default, a </a:t>
            </a:r>
            <a:r>
              <a:rPr lang="en-US" sz="2000" dirty="0" smtClean="0">
                <a:latin typeface="+mn-lt"/>
              </a:rPr>
              <a:t>property's </a:t>
            </a:r>
            <a:r>
              <a:rPr lang="en-US" sz="2000" dirty="0">
                <a:latin typeface="Consolas" panose="020B0609020204030204" pitchFamily="49" charset="0"/>
              </a:rPr>
              <a:t>get</a:t>
            </a:r>
            <a:r>
              <a:rPr lang="en-US" sz="2000" dirty="0">
                <a:latin typeface="+mn-lt"/>
              </a:rPr>
              <a:t> and </a:t>
            </a:r>
            <a:r>
              <a:rPr lang="en-US" sz="2000" dirty="0">
                <a:latin typeface="Consolas" panose="020B0609020204030204" pitchFamily="49" charset="0"/>
              </a:rPr>
              <a:t>set</a:t>
            </a:r>
            <a:r>
              <a:rPr lang="en-US" sz="2000" dirty="0">
                <a:latin typeface="+mn-lt"/>
              </a:rPr>
              <a:t> accessors have the </a:t>
            </a:r>
            <a:r>
              <a:rPr lang="en-US" sz="2000" b="1" dirty="0">
                <a:latin typeface="+mn-lt"/>
              </a:rPr>
              <a:t>same</a:t>
            </a:r>
            <a:r>
              <a:rPr lang="en-US" sz="2000" dirty="0">
                <a:latin typeface="+mn-lt"/>
              </a:rPr>
              <a:t> access as the property—e.g., a </a:t>
            </a:r>
            <a:r>
              <a:rPr lang="en-US" sz="2000" dirty="0">
                <a:latin typeface="Consolas" panose="020B0609020204030204" pitchFamily="49" charset="0"/>
              </a:rPr>
              <a:t>public</a:t>
            </a:r>
            <a:r>
              <a:rPr lang="en-US" sz="2000" dirty="0">
                <a:latin typeface="+mn-lt"/>
              </a:rPr>
              <a:t> property accessors are </a:t>
            </a:r>
            <a:r>
              <a:rPr lang="en-US" sz="2000" dirty="0">
                <a:latin typeface="Consolas" panose="020B0609020204030204" pitchFamily="49" charset="0"/>
              </a:rPr>
              <a:t>public</a:t>
            </a:r>
            <a:r>
              <a:rPr lang="en-US" sz="2000" dirty="0" smtClean="0">
                <a:latin typeface="+mn-lt"/>
              </a:rPr>
              <a:t>.</a:t>
            </a:r>
            <a:endParaRPr lang="en-US" sz="2000" dirty="0">
              <a:latin typeface="+mn-lt"/>
            </a:endParaRPr>
          </a:p>
          <a:p>
            <a:r>
              <a:rPr lang="en-US" sz="2000" dirty="0" smtClean="0">
                <a:latin typeface="+mn-lt"/>
              </a:rPr>
              <a:t>It's </a:t>
            </a:r>
            <a:r>
              <a:rPr lang="en-US" sz="2000" dirty="0">
                <a:latin typeface="+mn-lt"/>
              </a:rPr>
              <a:t>possible to declare the </a:t>
            </a:r>
            <a:r>
              <a:rPr lang="en-US" sz="2000" dirty="0">
                <a:latin typeface="Consolas" panose="020B0609020204030204" pitchFamily="49" charset="0"/>
              </a:rPr>
              <a:t>get</a:t>
            </a:r>
            <a:r>
              <a:rPr lang="en-US" sz="2000" dirty="0">
                <a:latin typeface="+mn-lt"/>
              </a:rPr>
              <a:t> and </a:t>
            </a:r>
            <a:r>
              <a:rPr lang="en-US" sz="2000" dirty="0">
                <a:latin typeface="Consolas" panose="020B0609020204030204" pitchFamily="49" charset="0"/>
              </a:rPr>
              <a:t>set</a:t>
            </a:r>
            <a:r>
              <a:rPr lang="en-US" sz="2000" dirty="0">
                <a:latin typeface="+mn-lt"/>
              </a:rPr>
              <a:t> accessors with </a:t>
            </a:r>
            <a:r>
              <a:rPr lang="en-US" sz="2000" b="1" dirty="0">
                <a:latin typeface="+mn-lt"/>
              </a:rPr>
              <a:t>different</a:t>
            </a:r>
            <a:r>
              <a:rPr lang="en-US" sz="2000" dirty="0">
                <a:latin typeface="+mn-lt"/>
              </a:rPr>
              <a:t> access modifiers</a:t>
            </a:r>
            <a:r>
              <a:rPr lang="en-US" sz="2000" dirty="0" smtClean="0">
                <a:latin typeface="+mn-lt"/>
              </a:rPr>
              <a:t>.</a:t>
            </a:r>
            <a:endParaRPr lang="en-US" sz="2000" dirty="0">
              <a:latin typeface="+mn-lt"/>
            </a:endParaRPr>
          </a:p>
          <a:p>
            <a:pPr lvl="1"/>
            <a:r>
              <a:rPr lang="en-US" sz="2000" dirty="0">
                <a:latin typeface="+mn-lt"/>
              </a:rPr>
              <a:t>In this case, one of the accessors must </a:t>
            </a:r>
            <a:r>
              <a:rPr lang="en-US" sz="2000" b="1" dirty="0">
                <a:latin typeface="+mn-lt"/>
              </a:rPr>
              <a:t>implicitly</a:t>
            </a:r>
            <a:r>
              <a:rPr lang="en-US" sz="2000" dirty="0">
                <a:latin typeface="+mn-lt"/>
              </a:rPr>
              <a:t> have the </a:t>
            </a:r>
            <a:r>
              <a:rPr lang="en-US" sz="2000" b="1" dirty="0">
                <a:latin typeface="+mn-lt"/>
              </a:rPr>
              <a:t>same</a:t>
            </a:r>
            <a:r>
              <a:rPr lang="en-US" sz="2000" dirty="0">
                <a:latin typeface="+mn-lt"/>
              </a:rPr>
              <a:t> access as the property and the other must be </a:t>
            </a:r>
            <a:r>
              <a:rPr lang="en-US" sz="2000" b="1" dirty="0">
                <a:latin typeface="+mn-lt"/>
              </a:rPr>
              <a:t>explicitly</a:t>
            </a:r>
            <a:r>
              <a:rPr lang="en-US" sz="2000" i="1" dirty="0">
                <a:latin typeface="+mn-lt"/>
              </a:rPr>
              <a:t> </a:t>
            </a:r>
            <a:r>
              <a:rPr lang="en-US" sz="2000" b="1" dirty="0">
                <a:latin typeface="+mn-lt"/>
              </a:rPr>
              <a:t>declared</a:t>
            </a:r>
            <a:r>
              <a:rPr lang="en-US" sz="2000" dirty="0">
                <a:latin typeface="+mn-lt"/>
              </a:rPr>
              <a:t> with a </a:t>
            </a:r>
            <a:r>
              <a:rPr lang="en-US" sz="2000" b="1" dirty="0">
                <a:latin typeface="+mn-lt"/>
              </a:rPr>
              <a:t>more</a:t>
            </a:r>
            <a:r>
              <a:rPr lang="en-US" sz="2000" i="1" dirty="0">
                <a:latin typeface="+mn-lt"/>
              </a:rPr>
              <a:t> </a:t>
            </a:r>
            <a:r>
              <a:rPr lang="en-US" sz="2000" b="1" dirty="0">
                <a:latin typeface="+mn-lt"/>
              </a:rPr>
              <a:t>restrictive</a:t>
            </a:r>
            <a:r>
              <a:rPr lang="en-US" sz="2000" dirty="0">
                <a:latin typeface="+mn-lt"/>
              </a:rPr>
              <a:t> access modifier than the property</a:t>
            </a:r>
            <a:r>
              <a:rPr lang="en-US" sz="2000" dirty="0" smtClean="0">
                <a:latin typeface="+mn-lt"/>
              </a:rPr>
              <a:t>.</a:t>
            </a:r>
            <a:endParaRPr lang="en-US" sz="2000" dirty="0">
              <a:latin typeface="+mn-lt"/>
            </a:endParaRPr>
          </a:p>
          <a:p>
            <a:r>
              <a:rPr lang="en-US" sz="2000" dirty="0">
                <a:latin typeface="+mn-lt"/>
              </a:rPr>
              <a:t>We declared the </a:t>
            </a:r>
            <a:r>
              <a:rPr lang="en-US" sz="2000" dirty="0">
                <a:latin typeface="Consolas" panose="020B0609020204030204" pitchFamily="49" charset="0"/>
              </a:rPr>
              <a:t>Balance</a:t>
            </a:r>
            <a:r>
              <a:rPr lang="en-US" sz="2000" dirty="0">
                <a:latin typeface="+mn-lt"/>
              </a:rPr>
              <a:t> </a:t>
            </a:r>
            <a:r>
              <a:rPr lang="en-US" sz="2000" dirty="0" smtClean="0">
                <a:latin typeface="+mn-lt"/>
              </a:rPr>
              <a:t>property's </a:t>
            </a:r>
            <a:r>
              <a:rPr lang="en-US" sz="2000" dirty="0">
                <a:latin typeface="Consolas" panose="020B0609020204030204" pitchFamily="49" charset="0"/>
              </a:rPr>
              <a:t>set</a:t>
            </a:r>
            <a:r>
              <a:rPr lang="en-US" sz="2000" dirty="0">
                <a:latin typeface="+mn-lt"/>
              </a:rPr>
              <a:t> accessor </a:t>
            </a:r>
            <a:r>
              <a:rPr lang="en-US" sz="2000" dirty="0">
                <a:latin typeface="Consolas" panose="020B0609020204030204" pitchFamily="49" charset="0"/>
              </a:rPr>
              <a:t>private</a:t>
            </a:r>
          </a:p>
          <a:p>
            <a:pPr lvl="1"/>
            <a:r>
              <a:rPr lang="en-US" sz="2000" dirty="0">
                <a:latin typeface="+mn-lt"/>
              </a:rPr>
              <a:t>indicates that it may be used only in class </a:t>
            </a:r>
            <a:r>
              <a:rPr lang="en-US" sz="2000" dirty="0" smtClean="0">
                <a:latin typeface="Consolas" panose="020B0609020204030204" pitchFamily="49" charset="0"/>
              </a:rPr>
              <a:t>Account.</a:t>
            </a:r>
            <a:endParaRPr lang="en-US" sz="2000" dirty="0">
              <a:latin typeface="Consolas" panose="020B0609020204030204" pitchFamily="49" charset="0"/>
            </a:endParaRPr>
          </a:p>
          <a:p>
            <a:pPr lvl="1"/>
            <a:r>
              <a:rPr lang="en-US" sz="2000" dirty="0">
                <a:latin typeface="+mn-lt"/>
              </a:rPr>
              <a:t>enables us to ensure that once an </a:t>
            </a:r>
            <a:r>
              <a:rPr lang="en-US" sz="2000" dirty="0">
                <a:latin typeface="Consolas" panose="020B0609020204030204" pitchFamily="49" charset="0"/>
              </a:rPr>
              <a:t>Account</a:t>
            </a:r>
            <a:r>
              <a:rPr lang="en-US" sz="2000" dirty="0">
                <a:latin typeface="+mn-lt"/>
              </a:rPr>
              <a:t> object exists, its </a:t>
            </a:r>
            <a:r>
              <a:rPr lang="en-US" sz="2000" dirty="0">
                <a:latin typeface="Consolas" panose="020B0609020204030204" pitchFamily="49" charset="0"/>
              </a:rPr>
              <a:t>balance</a:t>
            </a:r>
            <a:r>
              <a:rPr lang="en-US" sz="2000" dirty="0">
                <a:latin typeface="+mn-lt"/>
              </a:rPr>
              <a:t> can be modified </a:t>
            </a:r>
            <a:r>
              <a:rPr lang="en-US" sz="2000" b="1" dirty="0">
                <a:latin typeface="+mn-lt"/>
              </a:rPr>
              <a:t>only</a:t>
            </a:r>
            <a:r>
              <a:rPr lang="en-US" sz="2000" dirty="0">
                <a:latin typeface="+mn-lt"/>
              </a:rPr>
              <a:t> by method </a:t>
            </a:r>
            <a:r>
              <a:rPr lang="en-US" sz="2000" dirty="0" smtClean="0">
                <a:latin typeface="Consolas" panose="020B0609020204030204" pitchFamily="49" charset="0"/>
              </a:rPr>
              <a:t>Deposit</a:t>
            </a:r>
            <a:endParaRPr lang="en-US" sz="2000" dirty="0">
              <a:latin typeface="Consolas" panose="020B0609020204030204" pitchFamily="49" charset="0"/>
            </a:endParaRPr>
          </a:p>
        </p:txBody>
      </p:sp>
    </p:spTree>
    <p:extLst>
      <p:ext uri="{BB962C8B-B14F-4D97-AF65-F5344CB8AC3E}">
        <p14:creationId xmlns:p14="http://schemas.microsoft.com/office/powerpoint/2010/main" val="11889747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4.3</a:t>
            </a:r>
          </a:p>
        </p:txBody>
      </p:sp>
      <p:sp>
        <p:nvSpPr>
          <p:cNvPr id="3" name="Text Placeholder 2"/>
          <p:cNvSpPr>
            <a:spLocks noGrp="1"/>
          </p:cNvSpPr>
          <p:nvPr>
            <p:ph type="body" idx="1"/>
          </p:nvPr>
        </p:nvSpPr>
        <p:spPr/>
        <p:txBody>
          <a:bodyPr/>
          <a:lstStyle/>
          <a:p>
            <a:pPr marL="0" indent="0">
              <a:buNone/>
            </a:pPr>
            <a:r>
              <a:rPr lang="en-US" sz="2400" dirty="0">
                <a:latin typeface="+mn-lt"/>
              </a:rPr>
              <a:t>The benefits of data integrity are not automatic simply because instance variables are made </a:t>
            </a:r>
            <a:r>
              <a:rPr lang="en-US" sz="2400" dirty="0">
                <a:latin typeface="Consolas" panose="020B0609020204030204" pitchFamily="49" charset="0"/>
              </a:rPr>
              <a:t>private</a:t>
            </a:r>
            <a:r>
              <a:rPr lang="en-US" sz="2400" dirty="0">
                <a:latin typeface="+mn-lt"/>
              </a:rPr>
              <a:t>—you must provide appropriate validity checking and report the errors.</a:t>
            </a:r>
          </a:p>
        </p:txBody>
      </p:sp>
    </p:spTree>
    <p:extLst>
      <p:ext uri="{BB962C8B-B14F-4D97-AF65-F5344CB8AC3E}">
        <p14:creationId xmlns:p14="http://schemas.microsoft.com/office/powerpoint/2010/main" val="2691764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4.4</a:t>
            </a:r>
          </a:p>
        </p:txBody>
      </p:sp>
      <p:sp>
        <p:nvSpPr>
          <p:cNvPr id="3" name="Text Placeholder 2"/>
          <p:cNvSpPr>
            <a:spLocks noGrp="1"/>
          </p:cNvSpPr>
          <p:nvPr>
            <p:ph type="body" idx="1"/>
          </p:nvPr>
        </p:nvSpPr>
        <p:spPr/>
        <p:txBody>
          <a:bodyPr/>
          <a:lstStyle/>
          <a:p>
            <a:pPr marL="0" indent="0">
              <a:buNone/>
            </a:pPr>
            <a:r>
              <a:rPr lang="en-US" sz="2400" dirty="0">
                <a:latin typeface="Consolas" panose="020B0609020204030204" pitchFamily="49" charset="0"/>
              </a:rPr>
              <a:t>set</a:t>
            </a:r>
            <a:r>
              <a:rPr lang="en-US" sz="2400" dirty="0">
                <a:latin typeface="+mn-lt"/>
              </a:rPr>
              <a:t> accessors that set the values of </a:t>
            </a:r>
            <a:r>
              <a:rPr lang="en-US" sz="2400" dirty="0">
                <a:latin typeface="Consolas" panose="020B0609020204030204" pitchFamily="49" charset="0"/>
              </a:rPr>
              <a:t>private</a:t>
            </a:r>
            <a:r>
              <a:rPr lang="en-US" sz="2400" dirty="0">
                <a:latin typeface="+mn-lt"/>
              </a:rPr>
              <a:t> data should verify that the intended new values are proper; if </a:t>
            </a:r>
            <a:r>
              <a:rPr lang="en-US" sz="2400" dirty="0" smtClean="0">
                <a:latin typeface="+mn-lt"/>
              </a:rPr>
              <a:t>they're </a:t>
            </a:r>
            <a:r>
              <a:rPr lang="en-US" sz="2400" dirty="0">
                <a:latin typeface="+mn-lt"/>
              </a:rPr>
              <a:t>not, the </a:t>
            </a:r>
            <a:r>
              <a:rPr lang="en-US" sz="2400" dirty="0">
                <a:latin typeface="Consolas" panose="020B0609020204030204" pitchFamily="49" charset="0"/>
              </a:rPr>
              <a:t>set</a:t>
            </a:r>
            <a:r>
              <a:rPr lang="en-US" sz="2400" dirty="0">
                <a:latin typeface="+mn-lt"/>
              </a:rPr>
              <a:t> accessors should leave the instance variables unchanged and indicate an error. We demonstrate how to indicate errors by throwing exceptions in Chapter 10.</a:t>
            </a:r>
          </a:p>
        </p:txBody>
      </p:sp>
    </p:spTree>
    <p:extLst>
      <p:ext uri="{BB962C8B-B14F-4D97-AF65-F5344CB8AC3E}">
        <p14:creationId xmlns:p14="http://schemas.microsoft.com/office/powerpoint/2010/main" val="16584924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4.5</a:t>
            </a:r>
          </a:p>
        </p:txBody>
      </p:sp>
      <p:sp>
        <p:nvSpPr>
          <p:cNvPr id="3" name="Text Placeholder 2"/>
          <p:cNvSpPr>
            <a:spLocks noGrp="1"/>
          </p:cNvSpPr>
          <p:nvPr>
            <p:ph type="body" idx="1"/>
          </p:nvPr>
        </p:nvSpPr>
        <p:spPr/>
        <p:txBody>
          <a:bodyPr/>
          <a:lstStyle/>
          <a:p>
            <a:pPr marL="0" indent="0">
              <a:buNone/>
            </a:pPr>
            <a:r>
              <a:rPr lang="en-US" sz="2400" dirty="0">
                <a:latin typeface="+mn-lt"/>
              </a:rPr>
              <a:t>When implementing a method of a class, although </a:t>
            </a:r>
            <a:r>
              <a:rPr lang="en-US" sz="2400" dirty="0" smtClean="0">
                <a:latin typeface="+mn-lt"/>
              </a:rPr>
              <a:t>it's </a:t>
            </a:r>
            <a:r>
              <a:rPr lang="en-US" sz="2400" dirty="0">
                <a:latin typeface="+mn-lt"/>
              </a:rPr>
              <a:t>possible for the method to access the </a:t>
            </a:r>
            <a:r>
              <a:rPr lang="en-US" sz="2400" dirty="0" smtClean="0">
                <a:latin typeface="+mn-lt"/>
              </a:rPr>
              <a:t>class's </a:t>
            </a:r>
            <a:r>
              <a:rPr lang="en-US" sz="2400" dirty="0">
                <a:latin typeface="+mn-lt"/>
              </a:rPr>
              <a:t>instance variables directly, always use the </a:t>
            </a:r>
            <a:r>
              <a:rPr lang="en-US" sz="2400" dirty="0" smtClean="0">
                <a:latin typeface="+mn-lt"/>
              </a:rPr>
              <a:t>class's </a:t>
            </a:r>
            <a:r>
              <a:rPr lang="en-US" sz="2400" dirty="0">
                <a:latin typeface="+mn-lt"/>
              </a:rPr>
              <a:t>properties for that purpose. In Chapter 10, </a:t>
            </a:r>
            <a:r>
              <a:rPr lang="en-US" sz="2400" dirty="0" smtClean="0">
                <a:latin typeface="+mn-lt"/>
              </a:rPr>
              <a:t>we'll </a:t>
            </a:r>
            <a:r>
              <a:rPr lang="en-US" sz="2400" dirty="0">
                <a:latin typeface="+mn-lt"/>
              </a:rPr>
              <a:t>take a deeper look at this issue.</a:t>
            </a:r>
          </a:p>
        </p:txBody>
      </p:sp>
    </p:spTree>
    <p:extLst>
      <p:ext uri="{BB962C8B-B14F-4D97-AF65-F5344CB8AC3E}">
        <p14:creationId xmlns:p14="http://schemas.microsoft.com/office/powerpoint/2010/main" val="4124668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4.2 Test-Driving </a:t>
            </a:r>
            <a:r>
              <a:rPr lang="en-US" dirty="0"/>
              <a:t>an </a:t>
            </a:r>
            <a:r>
              <a:rPr lang="en-US" dirty="0">
                <a:latin typeface="Consolas" panose="020B0609020204030204" pitchFamily="49" charset="0"/>
              </a:rPr>
              <a:t>Account</a:t>
            </a:r>
            <a:r>
              <a:rPr lang="en-US" dirty="0"/>
              <a:t> Class </a:t>
            </a:r>
            <a:r>
              <a:rPr lang="en-US" sz="2000" b="0" dirty="0" smtClean="0"/>
              <a:t>(1 of 2)</a:t>
            </a:r>
            <a:endParaRPr lang="en-US" sz="2000" b="0" dirty="0"/>
          </a:p>
        </p:txBody>
      </p:sp>
      <p:sp>
        <p:nvSpPr>
          <p:cNvPr id="3" name="Text Placeholder 2"/>
          <p:cNvSpPr>
            <a:spLocks noGrp="1"/>
          </p:cNvSpPr>
          <p:nvPr>
            <p:ph type="body" idx="1"/>
          </p:nvPr>
        </p:nvSpPr>
        <p:spPr/>
        <p:txBody>
          <a:bodyPr/>
          <a:lstStyle/>
          <a:p>
            <a:r>
              <a:rPr lang="en-US" sz="2400" dirty="0">
                <a:latin typeface="+mn-lt"/>
              </a:rPr>
              <a:t>A person drives a car by telling it what to do (go faster, go slower, turn left, turn right, etc.)—without having to know how the </a:t>
            </a:r>
            <a:r>
              <a:rPr lang="en-US" sz="2400" dirty="0" smtClean="0">
                <a:latin typeface="+mn-lt"/>
              </a:rPr>
              <a:t>car's </a:t>
            </a:r>
            <a:r>
              <a:rPr lang="en-US" sz="2400" dirty="0">
                <a:latin typeface="+mn-lt"/>
              </a:rPr>
              <a:t>internal mechanisms work. </a:t>
            </a:r>
          </a:p>
          <a:p>
            <a:r>
              <a:rPr lang="en-US" sz="2400" dirty="0">
                <a:latin typeface="+mn-lt"/>
              </a:rPr>
              <a:t>Similarly, a method (such as </a:t>
            </a:r>
            <a:r>
              <a:rPr lang="en-US" sz="2400" dirty="0">
                <a:latin typeface="Consolas" panose="020B0609020204030204" pitchFamily="49" charset="0"/>
              </a:rPr>
              <a:t>Main</a:t>
            </a:r>
            <a:r>
              <a:rPr lang="en-US" sz="2400" dirty="0">
                <a:latin typeface="+mn-lt"/>
              </a:rPr>
              <a:t>) “drives” an </a:t>
            </a:r>
            <a:r>
              <a:rPr lang="en-US" sz="2400" dirty="0">
                <a:latin typeface="Consolas" panose="020B0609020204030204" pitchFamily="49" charset="0"/>
              </a:rPr>
              <a:t>Account</a:t>
            </a:r>
            <a:r>
              <a:rPr lang="en-US" sz="2400" dirty="0">
                <a:latin typeface="+mn-lt"/>
              </a:rPr>
              <a:t> object by calling its methods—without having to know how the </a:t>
            </a:r>
            <a:r>
              <a:rPr lang="en-US" sz="2400" dirty="0" smtClean="0">
                <a:latin typeface="+mn-lt"/>
              </a:rPr>
              <a:t>class's </a:t>
            </a:r>
            <a:r>
              <a:rPr lang="en-US" sz="2400" dirty="0">
                <a:latin typeface="+mn-lt"/>
              </a:rPr>
              <a:t>internal mechanisms work. </a:t>
            </a:r>
          </a:p>
          <a:p>
            <a:r>
              <a:rPr lang="en-US" sz="2400" dirty="0">
                <a:latin typeface="+mn-lt"/>
              </a:rPr>
              <a:t>In this sense, the class containing method </a:t>
            </a:r>
            <a:r>
              <a:rPr lang="en-US" sz="2400" dirty="0">
                <a:latin typeface="Consolas" panose="020B0609020204030204" pitchFamily="49" charset="0"/>
              </a:rPr>
              <a:t>Main</a:t>
            </a:r>
            <a:r>
              <a:rPr lang="en-US" sz="2400" dirty="0">
                <a:latin typeface="+mn-lt"/>
              </a:rPr>
              <a:t> is referred to as a </a:t>
            </a:r>
            <a:r>
              <a:rPr lang="en-US" sz="2400" b="1" dirty="0">
                <a:latin typeface="+mn-lt"/>
              </a:rPr>
              <a:t>driver class</a:t>
            </a:r>
            <a:r>
              <a:rPr lang="en-US" sz="2400" dirty="0">
                <a:latin typeface="+mn-lt"/>
              </a:rPr>
              <a:t>.</a:t>
            </a:r>
          </a:p>
        </p:txBody>
      </p:sp>
    </p:spTree>
    <p:extLst>
      <p:ext uri="{BB962C8B-B14F-4D97-AF65-F5344CB8AC3E}">
        <p14:creationId xmlns:p14="http://schemas.microsoft.com/office/powerpoint/2010/main" val="5357126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4.9.2 </a:t>
            </a:r>
            <a:r>
              <a:rPr lang="en-US" dirty="0">
                <a:latin typeface="Consolas" panose="020B0609020204030204" pitchFamily="49" charset="0"/>
                <a:cs typeface="Times New Roman" panose="02020603050405020304" pitchFamily="18" charset="0"/>
              </a:rPr>
              <a:t>AccountTest</a:t>
            </a:r>
            <a:r>
              <a:rPr lang="en-US" dirty="0">
                <a:latin typeface="Times New Roman" panose="02020603050405020304" pitchFamily="18" charset="0"/>
                <a:cs typeface="Times New Roman" panose="02020603050405020304" pitchFamily="18" charset="0"/>
              </a:rPr>
              <a:t> Class That Uses Account Objects with </a:t>
            </a:r>
            <a:r>
              <a:rPr lang="en-US" dirty="0" smtClean="0">
                <a:latin typeface="Times New Roman" panose="02020603050405020304" pitchFamily="18" charset="0"/>
                <a:cs typeface="Times New Roman" panose="02020603050405020304" pitchFamily="18" charset="0"/>
              </a:rPr>
              <a:t>Balances </a:t>
            </a:r>
            <a:r>
              <a:rPr lang="en-US" sz="2000" b="0" dirty="0" smtClean="0">
                <a:latin typeface="Times New Roman" panose="02020603050405020304" pitchFamily="18" charset="0"/>
                <a:cs typeface="Times New Roman" panose="02020603050405020304" pitchFamily="18" charset="0"/>
              </a:rPr>
              <a:t>(1 of 2)</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4689987" cy="460621"/>
          </a:xfrm>
        </p:spPr>
        <p:txBody>
          <a:bodyPr/>
          <a:lstStyle/>
          <a:p>
            <a:r>
              <a:rPr lang="en-US" sz="2400" dirty="0">
                <a:latin typeface="+mn-lt"/>
              </a:rPr>
              <a:t>You can specify formatting in </a:t>
            </a:r>
            <a:r>
              <a:rPr lang="en-US" sz="2400" dirty="0" smtClean="0">
                <a:latin typeface="+mn-lt"/>
              </a:rPr>
              <a:t>a</a:t>
            </a:r>
            <a:endParaRPr lang="en-US" sz="2400" dirty="0">
              <a:latin typeface="+mn-lt"/>
            </a:endParaRP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1812446203"/>
              </p:ext>
            </p:extLst>
          </p:nvPr>
        </p:nvGraphicFramePr>
        <p:xfrm>
          <a:off x="5018192" y="1696845"/>
          <a:ext cx="493960" cy="363976"/>
        </p:xfrm>
        <a:graphic>
          <a:graphicData uri="http://schemas.openxmlformats.org/presentationml/2006/ole">
            <mc:AlternateContent xmlns:mc="http://schemas.openxmlformats.org/markup-compatibility/2006">
              <mc:Choice xmlns:v="urn:schemas-microsoft-com:vml" Requires="v">
                <p:oleObj spid="_x0000_s11313"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5018192" y="1696845"/>
                        <a:ext cx="493960" cy="363976"/>
                      </a:xfrm>
                      <a:prstGeom prst="rect">
                        <a:avLst/>
                      </a:prstGeom>
                    </p:spPr>
                  </p:pic>
                </p:oleObj>
              </mc:Fallback>
            </mc:AlternateContent>
          </a:graphicData>
        </a:graphic>
      </p:graphicFrame>
      <p:sp>
        <p:nvSpPr>
          <p:cNvPr id="4" name="Text Placeholder 3"/>
          <p:cNvSpPr>
            <a:spLocks noGrp="1"/>
          </p:cNvSpPr>
          <p:nvPr>
            <p:ph type="body" idx="2"/>
          </p:nvPr>
        </p:nvSpPr>
        <p:spPr>
          <a:xfrm>
            <a:off x="457200" y="1608358"/>
            <a:ext cx="8229600" cy="4429318"/>
          </a:xfrm>
        </p:spPr>
        <p:txBody>
          <a:bodyPr/>
          <a:lstStyle/>
          <a:p>
            <a:pPr marL="265113" indent="4764088">
              <a:buNone/>
            </a:pPr>
            <a:r>
              <a:rPr lang="en-US" sz="2400" dirty="0"/>
              <a:t>6 </a:t>
            </a:r>
            <a:r>
              <a:rPr lang="en-US" sz="2400" dirty="0">
                <a:latin typeface="Consolas" panose="020B0609020204030204" pitchFamily="49" charset="0"/>
              </a:rPr>
              <a:t>string</a:t>
            </a:r>
            <a:r>
              <a:rPr lang="en-US" sz="2400" dirty="0"/>
              <a:t> </a:t>
            </a:r>
            <a:r>
              <a:rPr lang="en-US" sz="2400" dirty="0">
                <a:latin typeface="+mn-lt"/>
              </a:rPr>
              <a:t>interpolation expression by following the value in the braces with a colon and a </a:t>
            </a:r>
            <a:r>
              <a:rPr lang="en-US" sz="2400" b="1" dirty="0">
                <a:latin typeface="+mn-lt"/>
              </a:rPr>
              <a:t>format specifier</a:t>
            </a:r>
            <a:r>
              <a:rPr lang="en-US" sz="2400" dirty="0">
                <a:latin typeface="+mn-lt"/>
              </a:rPr>
              <a:t>.</a:t>
            </a:r>
          </a:p>
          <a:p>
            <a:r>
              <a:rPr lang="en-US" sz="2400" dirty="0">
                <a:latin typeface="Consolas" panose="020B0609020204030204" pitchFamily="49" charset="0"/>
              </a:rPr>
              <a:t>{account1.Balance:C}</a:t>
            </a:r>
          </a:p>
          <a:p>
            <a:pPr lvl="1"/>
            <a:r>
              <a:rPr lang="en-US" sz="2400" dirty="0">
                <a:latin typeface="+mn-lt"/>
              </a:rPr>
              <a:t>uses the </a:t>
            </a:r>
            <a:r>
              <a:rPr lang="en-US" sz="2400" b="1" dirty="0">
                <a:latin typeface="+mn-lt"/>
              </a:rPr>
              <a:t>format specifier C</a:t>
            </a:r>
            <a:r>
              <a:rPr lang="en-US" sz="2400" dirty="0">
                <a:latin typeface="+mn-lt"/>
              </a:rPr>
              <a:t> to format </a:t>
            </a:r>
            <a:r>
              <a:rPr lang="en-US" sz="2400" dirty="0">
                <a:latin typeface="Consolas" panose="020B0609020204030204" pitchFamily="49" charset="0"/>
              </a:rPr>
              <a:t>account1.Balance</a:t>
            </a:r>
            <a:r>
              <a:rPr lang="en-US" sz="2400" dirty="0"/>
              <a:t> </a:t>
            </a:r>
            <a:r>
              <a:rPr lang="en-US" sz="2400" dirty="0">
                <a:latin typeface="+mn-lt"/>
              </a:rPr>
              <a:t>as </a:t>
            </a:r>
            <a:r>
              <a:rPr lang="en-US" sz="2400" b="1" dirty="0">
                <a:latin typeface="+mn-lt"/>
              </a:rPr>
              <a:t>currency</a:t>
            </a:r>
            <a:r>
              <a:rPr lang="en-US" sz="2400" dirty="0"/>
              <a:t>.</a:t>
            </a:r>
          </a:p>
          <a:p>
            <a:r>
              <a:rPr lang="en-US" sz="2400" dirty="0">
                <a:latin typeface="+mn-lt"/>
              </a:rPr>
              <a:t>The Windows culture settings on the user's machine determine the format for displaying currency amounts, such as the commas vs. periods for separating thousands, millions, etc</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8202812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4.12 Reading and </a:t>
            </a:r>
            <a:r>
              <a:rPr lang="en-US" dirty="0" smtClean="0"/>
              <a:t>Writing Monetary Amounts </a:t>
            </a:r>
            <a:r>
              <a:rPr lang="en-US" dirty="0"/>
              <a:t>with </a:t>
            </a:r>
            <a:r>
              <a:rPr lang="en-US" dirty="0">
                <a:latin typeface="Consolas" panose="020B0609020204030204" pitchFamily="49" charset="0"/>
              </a:rPr>
              <a:t>Account</a:t>
            </a:r>
            <a:r>
              <a:rPr lang="en-US" dirty="0"/>
              <a:t> </a:t>
            </a:r>
            <a:r>
              <a:rPr lang="en-US" dirty="0" smtClean="0"/>
              <a:t>Objects </a:t>
            </a:r>
            <a:r>
              <a:rPr lang="en-US" sz="2000" b="0" dirty="0" smtClean="0"/>
              <a:t>(1 of 4)</a:t>
            </a:r>
            <a:endParaRPr lang="en-US" sz="2000" b="0" dirty="0"/>
          </a:p>
        </p:txBody>
      </p:sp>
      <p:pic>
        <p:nvPicPr>
          <p:cNvPr id="4" name="Picture 3" descr="The code for reading and writing monetary amounts. Line 1: forward slash, forward slash, f i g period 4.12, colon, account test, period, c s. Line 2: forward slash, forward slash, reading and writing monetary amounts with account objects period. Line 3: using system semicolon. Line 4: blank. Line 5: class account test. Line 6: left brace. Line 7, indented once: static void main, left parenthesis, right parenthesis. Line 8, indented once: left brace. Line 9, indented twice: account account1 = new account, left parenthesis, open quotes, jane green, close quotes, comma, 50.00 m, right parenthesis, semicolon. Line 10, indented twice: account account2 = new account, left parenthesis, open quotes, john blue, close quotes, comma, negative 7.53 m, right parenthesis, semicolon. Line 11: blank. Line 12, indented twice: forward slash, forward slash, display initial balance of each object. Line 13, indented twice: console, period, write line, left parenthesis. Line 14, indented 3 times: dollar sign, open quotes, left brace, account1, period, name right brace, apostrophe, s balance, colon, left brace, account 1, period, balance, colon, c, right brace, close quotes, right parenthesis, semicolon. Line 15, indented twice: console, period, write line, left parenthesis. Line 16, indented 3 times: dollar sign, open quotes, left brace, account2, period, name right brace, apostrophe, s balance, colon, left brace, account 2, period, balance, colon, c, right brace, close quotes, right parenthesis, semicolon. Line 1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742" y="1586225"/>
            <a:ext cx="7670517" cy="3508574"/>
          </a:xfrm>
          <a:prstGeom prst="rect">
            <a:avLst/>
          </a:prstGeom>
        </p:spPr>
      </p:pic>
    </p:spTree>
    <p:extLst>
      <p:ext uri="{BB962C8B-B14F-4D97-AF65-F5344CB8AC3E}">
        <p14:creationId xmlns:p14="http://schemas.microsoft.com/office/powerpoint/2010/main" val="16458840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4.12 Reading and </a:t>
            </a:r>
            <a:r>
              <a:rPr lang="en-US" dirty="0" smtClean="0"/>
              <a:t>Writing Monetary Amounts </a:t>
            </a:r>
            <a:r>
              <a:rPr lang="en-US" dirty="0"/>
              <a:t>with </a:t>
            </a:r>
            <a:r>
              <a:rPr lang="en-US" dirty="0">
                <a:latin typeface="Consolas" panose="020B0609020204030204" pitchFamily="49" charset="0"/>
              </a:rPr>
              <a:t>Account</a:t>
            </a:r>
            <a:r>
              <a:rPr lang="en-US" dirty="0"/>
              <a:t> </a:t>
            </a:r>
            <a:r>
              <a:rPr lang="en-US" dirty="0" smtClean="0"/>
              <a:t>Objects </a:t>
            </a:r>
            <a:r>
              <a:rPr lang="en-US" sz="2000" b="0" dirty="0" smtClean="0"/>
              <a:t>(2 of 4)</a:t>
            </a:r>
            <a:endParaRPr lang="en-US" sz="2000" b="0" dirty="0"/>
          </a:p>
        </p:txBody>
      </p:sp>
      <p:pic>
        <p:nvPicPr>
          <p:cNvPr id="4" name="Picture 3" descr="The code for reading and writing monetary amounts. Line 18, indented twice: forward slash, forward slash, prompt for then read input. Line 19, indented twice: console, period, write, left parenthesis, open quotes, back slash, n enter deposit amount for account1, colon, close quotes, right parenthesis, semicolon. Line 20, indented twice: decimal deposit amount = decimal, period, parse, left parenthesis, console, period, read line, left parenthesis, right parenthesis, right parenthesis, semicolon. Line 21, indented twice: console, period, write line, left parenthesis. Line 22, indented 3 times: dollar sign, open quotes, adding, left brace deposit amount, colon, c right brace, to account1 balance back slash n, close quotes, right parenthesis, semicolon. Line 23, indented twice: account1, period, deposit, left parenthesis, deposit amount, right parenthesis, semicolon, forward slash, forward slash, add to account1's balance. Line 24, indented twice: blank. Line 25, indented twice: forward slash, forward slash, display balances. Line 26, indented twice: console, period, write line, left parenthesis. Line 27, indented 3 times: dollar sign, open quotes, left brace, account1, period, name right brace, apostrophe, s balance, colon, left brace, account1, period, balance, colon, c right brace, close quotes, right parenthesis, semicolon. Line 28, indented twice: console, period, write line, left parenthesis. Line 29, indented 3 times: dollar sign, open quotes, left brace, account 2, period, name, right brace, apostrophe, s balance, colon, left brace, account 2, period, balance, colon, c, right brace, close quotes, right parenthesis, semicolon. Line 30: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015" y="1670081"/>
            <a:ext cx="7981970" cy="2889555"/>
          </a:xfrm>
          <a:prstGeom prst="rect">
            <a:avLst/>
          </a:prstGeom>
        </p:spPr>
      </p:pic>
    </p:spTree>
    <p:extLst>
      <p:ext uri="{BB962C8B-B14F-4D97-AF65-F5344CB8AC3E}">
        <p14:creationId xmlns:p14="http://schemas.microsoft.com/office/powerpoint/2010/main" val="8608768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4.12 Reading and </a:t>
            </a:r>
            <a:r>
              <a:rPr lang="en-US" dirty="0" smtClean="0"/>
              <a:t>Writing Monetary Amounts </a:t>
            </a:r>
            <a:r>
              <a:rPr lang="en-US" dirty="0"/>
              <a:t>with </a:t>
            </a:r>
            <a:r>
              <a:rPr lang="en-US" dirty="0">
                <a:latin typeface="Consolas" panose="020B0609020204030204" pitchFamily="49" charset="0"/>
              </a:rPr>
              <a:t>Account</a:t>
            </a:r>
            <a:r>
              <a:rPr lang="en-US" dirty="0"/>
              <a:t> </a:t>
            </a:r>
            <a:r>
              <a:rPr lang="en-US" dirty="0" smtClean="0"/>
              <a:t>Objects </a:t>
            </a:r>
            <a:r>
              <a:rPr lang="en-US" sz="2000" b="0" dirty="0" smtClean="0"/>
              <a:t>(3 of 4)</a:t>
            </a:r>
            <a:endParaRPr lang="en-US" sz="2000" b="0" dirty="0"/>
          </a:p>
        </p:txBody>
      </p:sp>
      <p:pic>
        <p:nvPicPr>
          <p:cNvPr id="4" name="Picture 3" descr="The code for reading and writing monetary amounts. Line 31, indented twice: forward slash, forward slash, prompt for then read input. Line 32, indented twice: console, period, write, left parenthesis, open quotes, back slash, n enter deposit amount for account 2, colon, close quotes, right parenthesis, semicolon. Line 33, indented twice: deposit amount = decimal, period, parse, left parenthesis, console, period, read line, left parenthesis, right parenthesis, right parenthesis, semicolon. Line 34, indented twice: console, period, write line, left parenthesis. Line 35, indented 3 times: dollar sign, open quotes, adding, left brace, deposit amount, colon, c, right brace, to account 2 balance back slash n, close quotes, right parenthesis, semicolon. Line 36, indented twice: account 2, period, deposit, left parenthesis, deposit amount, right parenthesis, semicolon, forward slash, forward slash, add to account 2's balance. Line 37: blank. Line 38, indented twice: forward slash, forward slash, display balances. Line 39, indented twice: console, period, write line, left parenthesis. Line 40, indented 3 times: dollar sign, open quotes, left brace, account1, period, name right brace, apostrophe, s balance, colon, left brace, account1, period, balance, colon, c, right brace, close quotes, right parenthesis, semicolon. Line 41, indented twice: console, period, write line, left parenthesis. Line 42, indented 3 times: dollar sign, open quotes, left brace, account 2, period, name, right brace, apostrophe, s, balance, colon, left brace, account 2, period, balance, colon, c, right brace, close quotes, right parenthesis, semicolon. Line 43, indented once: right brace. Line 44: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75" y="1673916"/>
            <a:ext cx="8204827" cy="3093282"/>
          </a:xfrm>
          <a:prstGeom prst="rect">
            <a:avLst/>
          </a:prstGeom>
        </p:spPr>
      </p:pic>
    </p:spTree>
    <p:extLst>
      <p:ext uri="{BB962C8B-B14F-4D97-AF65-F5344CB8AC3E}">
        <p14:creationId xmlns:p14="http://schemas.microsoft.com/office/powerpoint/2010/main" val="40081804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4.12 Reading and </a:t>
            </a:r>
            <a:r>
              <a:rPr lang="en-US" dirty="0" smtClean="0"/>
              <a:t>Writing Monetary Amounts </a:t>
            </a:r>
            <a:r>
              <a:rPr lang="en-US" dirty="0"/>
              <a:t>with </a:t>
            </a:r>
            <a:r>
              <a:rPr lang="en-US" dirty="0">
                <a:latin typeface="Consolas" panose="020B0609020204030204" pitchFamily="49" charset="0"/>
              </a:rPr>
              <a:t>Account</a:t>
            </a:r>
            <a:r>
              <a:rPr lang="en-US" dirty="0"/>
              <a:t> </a:t>
            </a:r>
            <a:r>
              <a:rPr lang="en-US" dirty="0" smtClean="0"/>
              <a:t>Objects </a:t>
            </a:r>
            <a:r>
              <a:rPr lang="en-US" sz="2000" b="0" dirty="0" smtClean="0"/>
              <a:t>(4 of 4)</a:t>
            </a:r>
            <a:endParaRPr lang="en-US" sz="2000" b="0" dirty="0"/>
          </a:p>
        </p:txBody>
      </p:sp>
      <p:pic>
        <p:nvPicPr>
          <p:cNvPr id="4" name="Picture 3" descr="Output of the account objects. Line 1: Jane green’s balance, colon, dollar sign 50.00. Line 2: John blue’s balance, colon, dollar sign 0.00. Line 3: blank. Line 4: enter deposit amount for account 1, colon, 25.53. Line 5: adding dollar sign 25.53 to account 1 balance. Line 6: blank. Line 7: Jane green’s balance, colon, dollar sign 75.53. Line 8: John blue’s balance, colon, dollar sign 0.00. Line 9: blank. Line 10: enter deposit amount for account 2, colon, 123.45. Line 11: adding dollar sign 123.45 to account 2 balance. Line 12: blank. Line 13: Jane green’s balance, colon, dollar sign 75.53. Line 14: john blue’s balance, colon, dollar sign 123.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492" y="1750460"/>
            <a:ext cx="8156278" cy="3003120"/>
          </a:xfrm>
          <a:prstGeom prst="rect">
            <a:avLst/>
          </a:prstGeom>
        </p:spPr>
      </p:pic>
    </p:spTree>
    <p:extLst>
      <p:ext uri="{BB962C8B-B14F-4D97-AF65-F5344CB8AC3E}">
        <p14:creationId xmlns:p14="http://schemas.microsoft.com/office/powerpoint/2010/main" val="28282720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4.13 </a:t>
            </a:r>
            <a:r>
              <a:rPr lang="en-US" dirty="0">
                <a:latin typeface="Consolas" panose="020B0609020204030204" pitchFamily="49" charset="0"/>
              </a:rPr>
              <a:t>String</a:t>
            </a:r>
            <a:r>
              <a:rPr lang="en-US" dirty="0"/>
              <a:t> Format </a:t>
            </a:r>
            <a:r>
              <a:rPr lang="en-US" dirty="0" smtClean="0"/>
              <a:t>Specifiers </a:t>
            </a:r>
            <a:r>
              <a:rPr lang="en-US" sz="2000" b="0" dirty="0" smtClean="0"/>
              <a:t>(1 of 2)</a:t>
            </a:r>
            <a:endParaRPr lang="en-US" sz="2000" b="0" dirty="0"/>
          </a:p>
        </p:txBody>
      </p:sp>
      <p:graphicFrame>
        <p:nvGraphicFramePr>
          <p:cNvPr id="4" name="Table 3" descr="A table is titled, string format specifiers. It has 7 rows and 2 columns. The columns have the following headings from left to right: format specifier, description. The row entries are as follows. Row 1: format specifier, upper C or c. Description, formats the string as currency. Includes an appropriate currency symbol, dollar sign in the U.S. next to the number. Separates digits with an appropriate separator character, in the U.S it’s a comma between every three digits for thousands, millions, etc. and sets the number of decimal places to two by default. Row 2: format specifier, upper D or d. Description, formats the string as a whole number, integer types only. Row 3: format specifier, upper N or n. Description, formats the string with a thousands separator and a default of two decimal places. Row 4: format specifier, upper E or e. Description, formats the number using scientific notation with a default of six decimal places. Row 5: format specifier, upper F or f. Description, formats the number using scientific notation with a default of six decimal places."/>
          <p:cNvGraphicFramePr>
            <a:graphicFrameLocks noGrp="1"/>
          </p:cNvGraphicFramePr>
          <p:nvPr>
            <p:extLst>
              <p:ext uri="{D42A27DB-BD31-4B8C-83A1-F6EECF244321}">
                <p14:modId xmlns:p14="http://schemas.microsoft.com/office/powerpoint/2010/main" val="3407528679"/>
              </p:ext>
            </p:extLst>
          </p:nvPr>
        </p:nvGraphicFramePr>
        <p:xfrm>
          <a:off x="457199" y="1721463"/>
          <a:ext cx="8229601" cy="4663440"/>
        </p:xfrm>
        <a:graphic>
          <a:graphicData uri="http://schemas.openxmlformats.org/drawingml/2006/table">
            <a:tbl>
              <a:tblPr firstRow="1" bandRow="1">
                <a:tableStyleId>{40F9630F-82C1-40B7-BC3A-925EFCFF5E92}</a:tableStyleId>
              </a:tblPr>
              <a:tblGrid>
                <a:gridCol w="1961536">
                  <a:extLst>
                    <a:ext uri="{9D8B030D-6E8A-4147-A177-3AD203B41FA5}">
                      <a16:colId xmlns:a16="http://schemas.microsoft.com/office/drawing/2014/main" val="1077340222"/>
                    </a:ext>
                  </a:extLst>
                </a:gridCol>
                <a:gridCol w="6268065">
                  <a:extLst>
                    <a:ext uri="{9D8B030D-6E8A-4147-A177-3AD203B41FA5}">
                      <a16:colId xmlns:a16="http://schemas.microsoft.com/office/drawing/2014/main" val="2513482391"/>
                    </a:ext>
                  </a:extLst>
                </a:gridCol>
              </a:tblGrid>
              <a:tr h="159951">
                <a:tc>
                  <a:txBody>
                    <a:bodyPr/>
                    <a:lstStyle/>
                    <a:p>
                      <a:r>
                        <a:rPr lang="en-US" sz="1800" dirty="0" smtClean="0">
                          <a:latin typeface="+mn-lt"/>
                        </a:rPr>
                        <a:t>Format specifier</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1" i="0" u="none" strike="noStrike" cap="none" baseline="0" dirty="0" smtClean="0">
                          <a:solidFill>
                            <a:schemeClr val="dk1"/>
                          </a:solidFill>
                          <a:latin typeface="+mn-lt"/>
                          <a:ea typeface="Arial"/>
                          <a:cs typeface="Arial"/>
                          <a:sym typeface="Arial"/>
                        </a:rPr>
                        <a:t>Description</a:t>
                      </a:r>
                      <a:endParaRPr lang="en-US"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8529462"/>
                  </a:ext>
                </a:extLst>
              </a:tr>
              <a:tr h="759768">
                <a:tc>
                  <a:txBody>
                    <a:bodyPr/>
                    <a:lstStyle/>
                    <a:p>
                      <a:r>
                        <a:rPr lang="en-US" sz="1800" b="1" i="0" u="none" strike="noStrike" cap="none" baseline="0" dirty="0" smtClean="0">
                          <a:solidFill>
                            <a:schemeClr val="dk1"/>
                          </a:solidFill>
                          <a:latin typeface="Consolas" panose="020B0609020204030204" pitchFamily="49" charset="0"/>
                          <a:ea typeface="Arial"/>
                          <a:cs typeface="Arial"/>
                          <a:sym typeface="Arial"/>
                        </a:rPr>
                        <a:t>C</a:t>
                      </a:r>
                      <a:r>
                        <a:rPr lang="en-US" sz="1800" b="1" i="0" u="none" strike="noStrike" cap="none" baseline="0" dirty="0" smtClean="0">
                          <a:solidFill>
                            <a:schemeClr val="dk1"/>
                          </a:solidFill>
                          <a:latin typeface="+mn-lt"/>
                          <a:ea typeface="Arial"/>
                          <a:cs typeface="Arial"/>
                          <a:sym typeface="Arial"/>
                        </a:rPr>
                        <a:t> </a:t>
                      </a:r>
                      <a:r>
                        <a:rPr lang="en-US" sz="1800" b="0" i="0" u="none" strike="noStrike" cap="none" baseline="0" dirty="0" smtClean="0">
                          <a:solidFill>
                            <a:schemeClr val="dk1"/>
                          </a:solidFill>
                          <a:latin typeface="+mn-lt"/>
                          <a:ea typeface="Arial"/>
                          <a:cs typeface="Arial"/>
                          <a:sym typeface="Arial"/>
                        </a:rPr>
                        <a:t>or</a:t>
                      </a:r>
                      <a:r>
                        <a:rPr lang="en-US" sz="1800" b="1" i="0" u="none" strike="noStrike" cap="none" baseline="0" dirty="0" smtClean="0">
                          <a:solidFill>
                            <a:schemeClr val="dk1"/>
                          </a:solidFill>
                          <a:latin typeface="+mn-lt"/>
                          <a:ea typeface="Arial"/>
                          <a:cs typeface="Arial"/>
                          <a:sym typeface="Arial"/>
                        </a:rPr>
                        <a:t> </a:t>
                      </a:r>
                      <a:r>
                        <a:rPr lang="en-US" sz="1800" b="1" i="0" u="none" strike="noStrike" cap="none" baseline="0" dirty="0" smtClean="0">
                          <a:solidFill>
                            <a:schemeClr val="dk1"/>
                          </a:solidFill>
                          <a:latin typeface="Consolas" panose="020B0609020204030204" pitchFamily="49" charset="0"/>
                          <a:ea typeface="Arial"/>
                          <a:cs typeface="Arial"/>
                          <a:sym typeface="Arial"/>
                        </a:rPr>
                        <a:t>c</a:t>
                      </a:r>
                      <a:endParaRPr lang="en-US" sz="1800" b="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smtClean="0">
                          <a:latin typeface="+mn-lt"/>
                        </a:rPr>
                        <a:t>Formats the </a:t>
                      </a:r>
                      <a:r>
                        <a:rPr lang="en-US" sz="1800" b="1" dirty="0" smtClean="0">
                          <a:latin typeface="Consolas" panose="020B0609020204030204" pitchFamily="49" charset="0"/>
                        </a:rPr>
                        <a:t>string</a:t>
                      </a:r>
                      <a:r>
                        <a:rPr lang="en-US" sz="1800" dirty="0" smtClean="0">
                          <a:latin typeface="+mn-lt"/>
                        </a:rPr>
                        <a:t> as currency. Includes an appropriate currency symbol ($ in the U.S.) next to the number. Separates digits with an appropriate </a:t>
                      </a:r>
                      <a:r>
                        <a:rPr lang="en-US" sz="1800" b="1" dirty="0" smtClean="0">
                          <a:latin typeface="+mn-lt"/>
                        </a:rPr>
                        <a:t>separator character </a:t>
                      </a:r>
                      <a:r>
                        <a:rPr lang="en-US" sz="1800" dirty="0" smtClean="0">
                          <a:latin typeface="+mn-lt"/>
                        </a:rPr>
                        <a:t>(in the U.S. its a comma between every three digits for thousands, millions, etc.) and sets the number of decimal places to two by default.</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4818102"/>
                  </a:ext>
                </a:extLst>
              </a:tr>
              <a:tr h="279914">
                <a:tc>
                  <a:txBody>
                    <a:bodyPr/>
                    <a:lstStyle/>
                    <a:p>
                      <a:r>
                        <a:rPr lang="en-US" sz="1800" b="1" i="0" u="none" strike="noStrike" cap="none" baseline="0" dirty="0" smtClean="0">
                          <a:solidFill>
                            <a:schemeClr val="dk1"/>
                          </a:solidFill>
                          <a:latin typeface="Consolas" panose="020B0609020204030204" pitchFamily="49" charset="0"/>
                          <a:ea typeface="Arial"/>
                          <a:cs typeface="Arial"/>
                          <a:sym typeface="Arial"/>
                        </a:rPr>
                        <a:t>D</a:t>
                      </a:r>
                      <a:r>
                        <a:rPr lang="en-US" sz="1800" b="0" i="0" u="none" strike="noStrike" cap="none" baseline="0" dirty="0" smtClean="0">
                          <a:solidFill>
                            <a:schemeClr val="dk1"/>
                          </a:solidFill>
                          <a:latin typeface="+mn-lt"/>
                          <a:ea typeface="Arial"/>
                          <a:cs typeface="Arial"/>
                          <a:sym typeface="Arial"/>
                        </a:rPr>
                        <a:t> or </a:t>
                      </a:r>
                      <a:r>
                        <a:rPr lang="en-US" sz="1800" b="1" i="0" u="none" strike="noStrike" cap="none" baseline="0" dirty="0" smtClean="0">
                          <a:solidFill>
                            <a:schemeClr val="dk1"/>
                          </a:solidFill>
                          <a:latin typeface="Consolas" panose="020B0609020204030204" pitchFamily="49" charset="0"/>
                          <a:ea typeface="Arial"/>
                          <a:cs typeface="Arial"/>
                          <a:sym typeface="Arial"/>
                        </a:rPr>
                        <a:t>d</a:t>
                      </a:r>
                      <a:endParaRPr lang="en-US" sz="1800" b="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Formats the </a:t>
                      </a:r>
                      <a:r>
                        <a:rPr lang="en-US" sz="1800" b="1" i="0" u="none" strike="noStrike" cap="none" baseline="0" dirty="0" smtClean="0">
                          <a:solidFill>
                            <a:schemeClr val="dk1"/>
                          </a:solidFill>
                          <a:latin typeface="Consolas" panose="020B0609020204030204" pitchFamily="49" charset="0"/>
                          <a:ea typeface="Arial"/>
                          <a:cs typeface="Arial"/>
                          <a:sym typeface="Arial"/>
                        </a:rPr>
                        <a:t>string</a:t>
                      </a:r>
                      <a:r>
                        <a:rPr lang="en-US" sz="1800" b="0" i="0" u="none" strike="noStrike" cap="none" baseline="0" dirty="0" smtClean="0">
                          <a:solidFill>
                            <a:schemeClr val="dk1"/>
                          </a:solidFill>
                          <a:latin typeface="+mn-lt"/>
                          <a:ea typeface="Arial"/>
                          <a:cs typeface="Arial"/>
                          <a:sym typeface="Arial"/>
                        </a:rPr>
                        <a:t> as a whole number (integer types only).</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3383488"/>
                  </a:ext>
                </a:extLst>
              </a:tr>
              <a:tr h="279914">
                <a:tc>
                  <a:txBody>
                    <a:bodyPr/>
                    <a:lstStyle/>
                    <a:p>
                      <a:r>
                        <a:rPr lang="en-US" sz="1800" b="1" i="0" u="none" strike="noStrike" cap="none" baseline="0" dirty="0" smtClean="0">
                          <a:solidFill>
                            <a:schemeClr val="dk1"/>
                          </a:solidFill>
                          <a:latin typeface="Consolas" panose="020B0609020204030204" pitchFamily="49" charset="0"/>
                          <a:ea typeface="Arial"/>
                          <a:cs typeface="Arial"/>
                          <a:sym typeface="Arial"/>
                        </a:rPr>
                        <a:t>N</a:t>
                      </a:r>
                      <a:r>
                        <a:rPr lang="en-US" sz="1800" b="0" i="0" u="none" strike="noStrike" cap="none" baseline="0" dirty="0" smtClean="0">
                          <a:solidFill>
                            <a:schemeClr val="dk1"/>
                          </a:solidFill>
                          <a:latin typeface="+mn-lt"/>
                          <a:ea typeface="Arial"/>
                          <a:cs typeface="Arial"/>
                          <a:sym typeface="Arial"/>
                        </a:rPr>
                        <a:t> or </a:t>
                      </a:r>
                      <a:r>
                        <a:rPr lang="en-US" sz="1800" b="1" i="0" u="none" strike="noStrike" cap="none" baseline="0" dirty="0" smtClean="0">
                          <a:solidFill>
                            <a:schemeClr val="dk1"/>
                          </a:solidFill>
                          <a:latin typeface="Consolas" panose="020B0609020204030204" pitchFamily="49" charset="0"/>
                          <a:ea typeface="Arial"/>
                          <a:cs typeface="Arial"/>
                          <a:sym typeface="Arial"/>
                        </a:rPr>
                        <a:t>n</a:t>
                      </a:r>
                      <a:endParaRPr lang="en-US" sz="1800" b="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Formats the </a:t>
                      </a:r>
                      <a:r>
                        <a:rPr lang="en-US" sz="1800" b="1" i="0" u="none" strike="noStrike" cap="none" baseline="0" dirty="0" smtClean="0">
                          <a:solidFill>
                            <a:schemeClr val="dk1"/>
                          </a:solidFill>
                          <a:latin typeface="Consolas" panose="020B0609020204030204" pitchFamily="49" charset="0"/>
                          <a:ea typeface="Arial"/>
                          <a:cs typeface="Arial"/>
                          <a:sym typeface="Arial"/>
                        </a:rPr>
                        <a:t>string</a:t>
                      </a:r>
                      <a:r>
                        <a:rPr lang="en-US" sz="1800" b="0" i="0" u="none" strike="noStrike" cap="none" baseline="0" dirty="0" smtClean="0">
                          <a:solidFill>
                            <a:schemeClr val="dk1"/>
                          </a:solidFill>
                          <a:latin typeface="Consolas" panose="020B0609020204030204" pitchFamily="49" charset="0"/>
                          <a:ea typeface="Arial"/>
                          <a:cs typeface="Arial"/>
                          <a:sym typeface="Arial"/>
                        </a:rPr>
                        <a:t> </a:t>
                      </a:r>
                      <a:r>
                        <a:rPr lang="en-US" sz="1800" b="0" i="0" u="none" strike="noStrike" cap="none" baseline="0" dirty="0" smtClean="0">
                          <a:solidFill>
                            <a:schemeClr val="dk1"/>
                          </a:solidFill>
                          <a:latin typeface="+mn-lt"/>
                          <a:ea typeface="Arial"/>
                          <a:cs typeface="Arial"/>
                          <a:sym typeface="Arial"/>
                        </a:rPr>
                        <a:t>with a thousands separator and a default of two decimal places.</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31133851"/>
                  </a:ext>
                </a:extLst>
              </a:tr>
              <a:tr h="279914">
                <a:tc>
                  <a:txBody>
                    <a:bodyPr/>
                    <a:lstStyle/>
                    <a:p>
                      <a:r>
                        <a:rPr lang="en-US" sz="1800" b="1" i="0" u="none" strike="noStrike" cap="none" baseline="0" dirty="0" smtClean="0">
                          <a:solidFill>
                            <a:schemeClr val="dk1"/>
                          </a:solidFill>
                          <a:latin typeface="Consolas" panose="020B0609020204030204" pitchFamily="49" charset="0"/>
                          <a:ea typeface="Arial"/>
                          <a:cs typeface="Arial"/>
                          <a:sym typeface="Arial"/>
                        </a:rPr>
                        <a:t>E</a:t>
                      </a:r>
                      <a:r>
                        <a:rPr lang="en-US" sz="1800" b="0" i="0" u="none" strike="noStrike" cap="none" baseline="0" dirty="0" smtClean="0">
                          <a:solidFill>
                            <a:schemeClr val="dk1"/>
                          </a:solidFill>
                          <a:latin typeface="+mn-lt"/>
                          <a:ea typeface="Arial"/>
                          <a:cs typeface="Arial"/>
                          <a:sym typeface="Arial"/>
                        </a:rPr>
                        <a:t> or </a:t>
                      </a:r>
                      <a:r>
                        <a:rPr lang="en-US" sz="1800" b="1" i="0" u="none" strike="noStrike" cap="none" baseline="0" dirty="0" smtClean="0">
                          <a:solidFill>
                            <a:schemeClr val="dk1"/>
                          </a:solidFill>
                          <a:latin typeface="Consolas" panose="020B0609020204030204" pitchFamily="49" charset="0"/>
                          <a:ea typeface="Arial"/>
                          <a:cs typeface="Arial"/>
                          <a:sym typeface="Arial"/>
                        </a:rPr>
                        <a:t>e</a:t>
                      </a:r>
                      <a:endParaRPr lang="en-US" sz="1800" b="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Formats the number using scientific notation with a default of six decimal places.</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7410103"/>
                  </a:ext>
                </a:extLst>
              </a:tr>
              <a:tr h="279914">
                <a:tc>
                  <a:txBody>
                    <a:bodyPr/>
                    <a:lstStyle/>
                    <a:p>
                      <a:r>
                        <a:rPr lang="en-US" sz="1800" b="1" i="0" u="none" strike="noStrike" cap="none" baseline="0" dirty="0" smtClean="0">
                          <a:solidFill>
                            <a:schemeClr val="dk1"/>
                          </a:solidFill>
                          <a:latin typeface="Consolas" panose="020B0609020204030204" pitchFamily="49" charset="0"/>
                          <a:ea typeface="Arial"/>
                          <a:cs typeface="Arial"/>
                          <a:sym typeface="Arial"/>
                        </a:rPr>
                        <a:t>F</a:t>
                      </a:r>
                      <a:r>
                        <a:rPr lang="en-US" sz="1800" b="0" i="0" u="none" strike="noStrike" cap="none" baseline="0" dirty="0" smtClean="0">
                          <a:solidFill>
                            <a:schemeClr val="dk1"/>
                          </a:solidFill>
                          <a:latin typeface="+mn-lt"/>
                          <a:ea typeface="Arial"/>
                          <a:cs typeface="Arial"/>
                          <a:sym typeface="Arial"/>
                        </a:rPr>
                        <a:t> or </a:t>
                      </a:r>
                      <a:r>
                        <a:rPr lang="en-US" sz="1800" b="1" i="0" u="none" strike="noStrike" cap="none" baseline="0" dirty="0" smtClean="0">
                          <a:solidFill>
                            <a:schemeClr val="dk1"/>
                          </a:solidFill>
                          <a:latin typeface="Consolas" panose="020B0609020204030204" pitchFamily="49" charset="0"/>
                          <a:ea typeface="Arial"/>
                          <a:cs typeface="Arial"/>
                          <a:sym typeface="Arial"/>
                        </a:rPr>
                        <a:t>f</a:t>
                      </a:r>
                      <a:endParaRPr lang="en-US" sz="1800" b="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Formats the </a:t>
                      </a:r>
                      <a:r>
                        <a:rPr lang="en-US" sz="1800" b="1" i="0" u="none" strike="noStrike" cap="none" baseline="0" dirty="0" smtClean="0">
                          <a:solidFill>
                            <a:schemeClr val="dk1"/>
                          </a:solidFill>
                          <a:latin typeface="+mn-lt"/>
                          <a:ea typeface="Arial"/>
                          <a:cs typeface="Arial"/>
                          <a:sym typeface="Arial"/>
                        </a:rPr>
                        <a:t>string</a:t>
                      </a:r>
                      <a:r>
                        <a:rPr lang="en-US" sz="1800" b="0" i="0" u="none" strike="noStrike" cap="none" baseline="0" dirty="0" smtClean="0">
                          <a:solidFill>
                            <a:schemeClr val="dk1"/>
                          </a:solidFill>
                          <a:latin typeface="+mn-lt"/>
                          <a:ea typeface="Arial"/>
                          <a:cs typeface="Arial"/>
                          <a:sym typeface="Arial"/>
                        </a:rPr>
                        <a:t> with a fixed number of decimal places (two by default).</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2347755"/>
                  </a:ext>
                </a:extLst>
              </a:tr>
            </a:tbl>
          </a:graphicData>
        </a:graphic>
      </p:graphicFrame>
    </p:spTree>
    <p:extLst>
      <p:ext uri="{BB962C8B-B14F-4D97-AF65-F5344CB8AC3E}">
        <p14:creationId xmlns:p14="http://schemas.microsoft.com/office/powerpoint/2010/main" val="27516284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4.13 </a:t>
            </a:r>
            <a:r>
              <a:rPr lang="en-US" dirty="0">
                <a:latin typeface="Consolas" panose="020B0609020204030204" pitchFamily="49" charset="0"/>
              </a:rPr>
              <a:t>String</a:t>
            </a:r>
            <a:r>
              <a:rPr lang="en-US" dirty="0"/>
              <a:t> Format </a:t>
            </a:r>
            <a:r>
              <a:rPr lang="en-US" dirty="0" smtClean="0"/>
              <a:t>Specifiers </a:t>
            </a:r>
            <a:r>
              <a:rPr lang="en-US" sz="2000" b="0" dirty="0" smtClean="0"/>
              <a:t>(2 of 2)</a:t>
            </a:r>
            <a:endParaRPr lang="en-US" sz="2000" b="0" dirty="0"/>
          </a:p>
        </p:txBody>
      </p:sp>
      <p:graphicFrame>
        <p:nvGraphicFramePr>
          <p:cNvPr id="4" name="Table 3" descr="A table. Row 6: format specifier, upper G or g. Description, formats the number normally with decimal places or using scientific notation, depending on context. If a format item does not contain a format specifier, format g is assumed implicitly. Row 7: format specifier, upper X or x. Description, formats the string as hexadecimal, base 16 numbers; we discuss these in the online number systems appendix."/>
          <p:cNvGraphicFramePr>
            <a:graphicFrameLocks noGrp="1"/>
          </p:cNvGraphicFramePr>
          <p:nvPr>
            <p:extLst>
              <p:ext uri="{D42A27DB-BD31-4B8C-83A1-F6EECF244321}">
                <p14:modId xmlns:p14="http://schemas.microsoft.com/office/powerpoint/2010/main" val="1353767569"/>
              </p:ext>
            </p:extLst>
          </p:nvPr>
        </p:nvGraphicFramePr>
        <p:xfrm>
          <a:off x="457200" y="1721466"/>
          <a:ext cx="8229600" cy="2194560"/>
        </p:xfrm>
        <a:graphic>
          <a:graphicData uri="http://schemas.openxmlformats.org/drawingml/2006/table">
            <a:tbl>
              <a:tblPr firstRow="1" bandRow="1">
                <a:tableStyleId>{40F9630F-82C1-40B7-BC3A-925EFCFF5E92}</a:tableStyleId>
              </a:tblPr>
              <a:tblGrid>
                <a:gridCol w="1961535">
                  <a:extLst>
                    <a:ext uri="{9D8B030D-6E8A-4147-A177-3AD203B41FA5}">
                      <a16:colId xmlns:a16="http://schemas.microsoft.com/office/drawing/2014/main" val="1077340222"/>
                    </a:ext>
                  </a:extLst>
                </a:gridCol>
                <a:gridCol w="6268065">
                  <a:extLst>
                    <a:ext uri="{9D8B030D-6E8A-4147-A177-3AD203B41FA5}">
                      <a16:colId xmlns:a16="http://schemas.microsoft.com/office/drawing/2014/main" val="2513482391"/>
                    </a:ext>
                  </a:extLst>
                </a:gridCol>
              </a:tblGrid>
              <a:tr h="0">
                <a:tc>
                  <a:txBody>
                    <a:bodyPr/>
                    <a:lstStyle/>
                    <a:p>
                      <a:r>
                        <a:rPr lang="en-US" sz="1800" dirty="0" smtClean="0">
                          <a:latin typeface="+mn-lt"/>
                        </a:rPr>
                        <a:t>Format</a:t>
                      </a:r>
                      <a:r>
                        <a:rPr lang="en-US" sz="1800" baseline="0" dirty="0" smtClean="0">
                          <a:latin typeface="+mn-lt"/>
                        </a:rPr>
                        <a:t> </a:t>
                      </a:r>
                      <a:r>
                        <a:rPr lang="en-US" sz="1800" dirty="0" smtClean="0">
                          <a:latin typeface="+mn-lt"/>
                        </a:rPr>
                        <a:t>specifier</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1" i="0" u="none" strike="noStrike" cap="none" baseline="0" dirty="0" smtClean="0">
                          <a:solidFill>
                            <a:schemeClr val="dk1"/>
                          </a:solidFill>
                          <a:latin typeface="+mn-lt"/>
                          <a:ea typeface="Arial"/>
                          <a:cs typeface="Arial"/>
                          <a:sym typeface="Arial"/>
                        </a:rPr>
                        <a:t>Description</a:t>
                      </a:r>
                      <a:endParaRPr lang="en-US"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8529462"/>
                  </a:ext>
                </a:extLst>
              </a:tr>
              <a:tr h="344009">
                <a:tc>
                  <a:txBody>
                    <a:bodyPr/>
                    <a:lstStyle/>
                    <a:p>
                      <a:r>
                        <a:rPr lang="en-US" sz="1800" b="1" i="0" u="none" strike="noStrike" cap="none" baseline="0" dirty="0" smtClean="0">
                          <a:solidFill>
                            <a:schemeClr val="dk1"/>
                          </a:solidFill>
                          <a:latin typeface="Consolas" panose="020B0609020204030204" pitchFamily="49" charset="0"/>
                          <a:ea typeface="Arial"/>
                          <a:cs typeface="Arial"/>
                          <a:sym typeface="Arial"/>
                        </a:rPr>
                        <a:t>G</a:t>
                      </a:r>
                      <a:r>
                        <a:rPr lang="en-US" sz="1800" b="0" i="0" u="none" strike="noStrike" cap="none" baseline="0" dirty="0" smtClean="0">
                          <a:solidFill>
                            <a:schemeClr val="dk1"/>
                          </a:solidFill>
                          <a:latin typeface="+mn-lt"/>
                          <a:ea typeface="Arial"/>
                          <a:cs typeface="Arial"/>
                          <a:sym typeface="Arial"/>
                        </a:rPr>
                        <a:t> or </a:t>
                      </a:r>
                      <a:r>
                        <a:rPr lang="en-US" sz="1800" b="1" i="0" u="none" strike="noStrike" cap="none" baseline="0" dirty="0" smtClean="0">
                          <a:solidFill>
                            <a:schemeClr val="dk1"/>
                          </a:solidFill>
                          <a:latin typeface="Consolas" panose="020B0609020204030204" pitchFamily="49" charset="0"/>
                          <a:ea typeface="Arial"/>
                          <a:cs typeface="Arial"/>
                          <a:sym typeface="Arial"/>
                        </a:rPr>
                        <a:t>g</a:t>
                      </a:r>
                      <a:endParaRPr lang="en-US" sz="1800" b="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Formats the number normally with decimal places or using scientific notation, depending on context. If a format item does not contain a format specifier, format G is assumed implicitly.</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148060"/>
                  </a:ext>
                </a:extLst>
              </a:tr>
              <a:tr h="264007">
                <a:tc>
                  <a:txBody>
                    <a:bodyPr/>
                    <a:lstStyle/>
                    <a:p>
                      <a:r>
                        <a:rPr lang="en-US" sz="1800" b="1" i="0" u="none" strike="noStrike" cap="none" baseline="0" dirty="0" smtClean="0">
                          <a:solidFill>
                            <a:schemeClr val="dk1"/>
                          </a:solidFill>
                          <a:latin typeface="Consolas" panose="020B0609020204030204" pitchFamily="49" charset="0"/>
                          <a:ea typeface="Arial"/>
                          <a:cs typeface="Arial"/>
                          <a:sym typeface="Arial"/>
                        </a:rPr>
                        <a:t>X</a:t>
                      </a:r>
                      <a:r>
                        <a:rPr lang="en-US" sz="1800" b="0" i="0" u="none" strike="noStrike" cap="none" baseline="0" dirty="0" smtClean="0">
                          <a:solidFill>
                            <a:schemeClr val="dk1"/>
                          </a:solidFill>
                          <a:latin typeface="+mn-lt"/>
                          <a:ea typeface="Arial"/>
                          <a:cs typeface="Arial"/>
                          <a:sym typeface="Arial"/>
                        </a:rPr>
                        <a:t> or </a:t>
                      </a:r>
                      <a:r>
                        <a:rPr lang="en-US" sz="1800" b="1" i="0" u="none" strike="noStrike" cap="none" baseline="0" dirty="0" smtClean="0">
                          <a:solidFill>
                            <a:schemeClr val="dk1"/>
                          </a:solidFill>
                          <a:latin typeface="Consolas" panose="020B0609020204030204" pitchFamily="49" charset="0"/>
                          <a:ea typeface="Arial"/>
                          <a:cs typeface="Arial"/>
                          <a:sym typeface="Arial"/>
                        </a:rPr>
                        <a:t>x</a:t>
                      </a:r>
                      <a:endParaRPr lang="en-US" sz="1800" b="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Formats the </a:t>
                      </a:r>
                      <a:r>
                        <a:rPr lang="en-US" sz="1800" b="1" i="0" u="none" strike="noStrike" cap="none" baseline="0" dirty="0" smtClean="0">
                          <a:solidFill>
                            <a:schemeClr val="dk1"/>
                          </a:solidFill>
                          <a:latin typeface="Consolas" panose="020B0609020204030204" pitchFamily="49" charset="0"/>
                          <a:ea typeface="Arial"/>
                          <a:cs typeface="Arial"/>
                          <a:sym typeface="Arial"/>
                        </a:rPr>
                        <a:t>string</a:t>
                      </a:r>
                      <a:r>
                        <a:rPr lang="en-US" sz="1800" b="0" i="0" u="none" strike="noStrike" cap="none" baseline="0" dirty="0" smtClean="0">
                          <a:solidFill>
                            <a:schemeClr val="dk1"/>
                          </a:solidFill>
                          <a:latin typeface="+mn-lt"/>
                          <a:ea typeface="Arial"/>
                          <a:cs typeface="Arial"/>
                          <a:sym typeface="Arial"/>
                        </a:rPr>
                        <a:t> as hexadecimal (base 16 numbers; we discuss these in the online Number Systems appendix).</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0274569"/>
                  </a:ext>
                </a:extLst>
              </a:tr>
            </a:tbl>
          </a:graphicData>
        </a:graphic>
      </p:graphicFrame>
    </p:spTree>
    <p:extLst>
      <p:ext uri="{BB962C8B-B14F-4D97-AF65-F5344CB8AC3E}">
        <p14:creationId xmlns:p14="http://schemas.microsoft.com/office/powerpoint/2010/main" val="29281930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4.9.2 </a:t>
            </a:r>
            <a:r>
              <a:rPr lang="en-US" dirty="0">
                <a:latin typeface="Consolas" panose="020B0609020204030204" pitchFamily="49" charset="0"/>
                <a:cs typeface="Times New Roman" panose="02020603050405020304" pitchFamily="18" charset="0"/>
              </a:rPr>
              <a:t>AccountTest</a:t>
            </a:r>
            <a:r>
              <a:rPr lang="en-US" dirty="0">
                <a:latin typeface="Times New Roman" panose="02020603050405020304" pitchFamily="18" charset="0"/>
                <a:cs typeface="Times New Roman" panose="02020603050405020304" pitchFamily="18" charset="0"/>
              </a:rPr>
              <a:t> Class That Uses Account Objects with </a:t>
            </a:r>
            <a:r>
              <a:rPr lang="en-US" dirty="0" smtClean="0">
                <a:latin typeface="Times New Roman" panose="02020603050405020304" pitchFamily="18" charset="0"/>
                <a:cs typeface="Times New Roman" panose="02020603050405020304" pitchFamily="18" charset="0"/>
              </a:rPr>
              <a:t>Balances </a:t>
            </a:r>
            <a:r>
              <a:rPr lang="en-US" sz="2000" b="0" dirty="0" smtClean="0">
                <a:latin typeface="Times New Roman" panose="02020603050405020304" pitchFamily="18" charset="0"/>
                <a:cs typeface="Times New Roman" panose="02020603050405020304" pitchFamily="18" charset="0"/>
              </a:rPr>
              <a:t>(2 of 2)</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sz="2400" dirty="0">
                <a:latin typeface="+mn-lt"/>
              </a:rPr>
              <a:t>Unlike </a:t>
            </a:r>
            <a:r>
              <a:rPr lang="en-US" sz="2400" b="1" dirty="0">
                <a:latin typeface="+mn-lt"/>
              </a:rPr>
              <a:t>instance</a:t>
            </a:r>
            <a:r>
              <a:rPr lang="en-US" sz="2400" dirty="0">
                <a:latin typeface="+mn-lt"/>
              </a:rPr>
              <a:t> variables, </a:t>
            </a:r>
            <a:r>
              <a:rPr lang="en-US" sz="2400" b="1" dirty="0">
                <a:latin typeface="+mn-lt"/>
              </a:rPr>
              <a:t>local</a:t>
            </a:r>
            <a:r>
              <a:rPr lang="en-US" sz="2400" dirty="0">
                <a:latin typeface="+mn-lt"/>
              </a:rPr>
              <a:t> variables are </a:t>
            </a:r>
            <a:r>
              <a:rPr lang="en-US" sz="2400" b="1" dirty="0">
                <a:latin typeface="+mn-lt"/>
              </a:rPr>
              <a:t>not</a:t>
            </a:r>
            <a:r>
              <a:rPr lang="en-US" sz="2400" dirty="0">
                <a:latin typeface="+mn-lt"/>
              </a:rPr>
              <a:t> initialized by default, so they normally must be initialized explicitly.</a:t>
            </a:r>
          </a:p>
          <a:p>
            <a:r>
              <a:rPr lang="en-US" sz="2400" dirty="0" smtClean="0">
                <a:latin typeface="Consolas" panose="020B0609020204030204" pitchFamily="49" charset="0"/>
              </a:rPr>
              <a:t>decimal's </a:t>
            </a:r>
            <a:r>
              <a:rPr lang="en-US" sz="2400" b="1" dirty="0">
                <a:latin typeface="Consolas" panose="020B0609020204030204" pitchFamily="49" charset="0"/>
              </a:rPr>
              <a:t>Parse</a:t>
            </a:r>
            <a:r>
              <a:rPr lang="en-US" sz="2400" dirty="0">
                <a:latin typeface="+mn-lt"/>
              </a:rPr>
              <a:t> method returns the </a:t>
            </a:r>
            <a:r>
              <a:rPr lang="en-US" sz="2400" dirty="0">
                <a:latin typeface="Consolas" panose="020B0609020204030204" pitchFamily="49" charset="0"/>
              </a:rPr>
              <a:t>decimal</a:t>
            </a:r>
            <a:r>
              <a:rPr lang="en-US" sz="2400" dirty="0">
                <a:latin typeface="+mn-lt"/>
              </a:rPr>
              <a:t> value in this </a:t>
            </a:r>
            <a:r>
              <a:rPr lang="en-US" sz="2400" dirty="0">
                <a:latin typeface="Consolas" panose="020B0609020204030204" pitchFamily="49" charset="0"/>
              </a:rPr>
              <a:t>string</a:t>
            </a:r>
            <a:r>
              <a:rPr lang="en-US" sz="2400" dirty="0">
                <a:latin typeface="+mn-lt"/>
              </a:rPr>
              <a:t>—each simple type has a </a:t>
            </a:r>
            <a:r>
              <a:rPr lang="en-US" sz="2400" dirty="0">
                <a:latin typeface="Consolas" panose="020B0609020204030204" pitchFamily="49" charset="0"/>
              </a:rPr>
              <a:t>Parse</a:t>
            </a:r>
            <a:r>
              <a:rPr lang="en-US" sz="2400" dirty="0">
                <a:latin typeface="+mn-lt"/>
              </a:rPr>
              <a:t> method.</a:t>
            </a:r>
          </a:p>
        </p:txBody>
      </p:sp>
    </p:spTree>
    <p:extLst>
      <p:ext uri="{BB962C8B-B14F-4D97-AF65-F5344CB8AC3E}">
        <p14:creationId xmlns:p14="http://schemas.microsoft.com/office/powerpoint/2010/main" val="18638586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4.3</a:t>
            </a:r>
          </a:p>
        </p:txBody>
      </p:sp>
      <p:graphicFrame>
        <p:nvGraphicFramePr>
          <p:cNvPr id="6" name="Object 5" descr="The C sharp"/>
          <p:cNvGraphicFramePr>
            <a:graphicFrameLocks noChangeAspect="1"/>
          </p:cNvGraphicFramePr>
          <p:nvPr>
            <p:extLst>
              <p:ext uri="{D42A27DB-BD31-4B8C-83A1-F6EECF244321}">
                <p14:modId xmlns:p14="http://schemas.microsoft.com/office/powerpoint/2010/main" val="1478571271"/>
              </p:ext>
            </p:extLst>
          </p:nvPr>
        </p:nvGraphicFramePr>
        <p:xfrm>
          <a:off x="481537" y="1738586"/>
          <a:ext cx="1042700" cy="339486"/>
        </p:xfrm>
        <a:graphic>
          <a:graphicData uri="http://schemas.openxmlformats.org/presentationml/2006/ole">
            <mc:AlternateContent xmlns:mc="http://schemas.openxmlformats.org/markup-compatibility/2006">
              <mc:Choice xmlns:v="urn:schemas-microsoft-com:vml" Requires="v">
                <p:oleObj spid="_x0000_s10293" name="Equation" r:id="rId3" imgW="545760" imgH="177480" progId="Equation.DSMT4">
                  <p:embed/>
                </p:oleObj>
              </mc:Choice>
              <mc:Fallback>
                <p:oleObj name="Equation" r:id="rId3" imgW="545760" imgH="177480" progId="Equation.DSMT4">
                  <p:embed/>
                  <p:pic>
                    <p:nvPicPr>
                      <p:cNvPr id="0" name=""/>
                      <p:cNvPicPr/>
                      <p:nvPr/>
                    </p:nvPicPr>
                    <p:blipFill>
                      <a:blip r:embed="rId4"/>
                      <a:stretch>
                        <a:fillRect/>
                      </a:stretch>
                    </p:blipFill>
                    <p:spPr>
                      <a:xfrm>
                        <a:off x="481537" y="1738586"/>
                        <a:ext cx="1042700" cy="339486"/>
                      </a:xfrm>
                      <a:prstGeom prst="rect">
                        <a:avLst/>
                      </a:prstGeom>
                    </p:spPr>
                  </p:pic>
                </p:oleObj>
              </mc:Fallback>
            </mc:AlternateContent>
          </a:graphicData>
        </a:graphic>
      </p:graphicFrame>
      <p:sp>
        <p:nvSpPr>
          <p:cNvPr id="3" name="Text Placeholder 2"/>
          <p:cNvSpPr>
            <a:spLocks noGrp="1"/>
          </p:cNvSpPr>
          <p:nvPr>
            <p:ph type="body" idx="1"/>
          </p:nvPr>
        </p:nvSpPr>
        <p:spPr/>
        <p:txBody>
          <a:bodyPr/>
          <a:lstStyle/>
          <a:p>
            <a:pPr marL="0" indent="1076325">
              <a:buNone/>
            </a:pPr>
            <a:r>
              <a:rPr lang="en-US" sz="2400" dirty="0" smtClean="0">
                <a:latin typeface="+mn-lt"/>
              </a:rPr>
              <a:t>compiler </a:t>
            </a:r>
            <a:r>
              <a:rPr lang="en-US" sz="2400" dirty="0">
                <a:latin typeface="+mn-lt"/>
              </a:rPr>
              <a:t>will issue the compilation error "</a:t>
            </a:r>
            <a:r>
              <a:rPr lang="en-US" sz="2400" b="1" dirty="0">
                <a:latin typeface="+mn-lt"/>
              </a:rPr>
              <a:t>Use of unassigned local variable </a:t>
            </a:r>
            <a:r>
              <a:rPr lang="en-US" sz="2400" b="1" dirty="0" smtClean="0">
                <a:latin typeface="+mn-lt"/>
              </a:rPr>
              <a:t>‘variableName'</a:t>
            </a:r>
            <a:r>
              <a:rPr lang="en-US" sz="2400" dirty="0" smtClean="0">
                <a:latin typeface="+mn-lt"/>
              </a:rPr>
              <a:t>" </a:t>
            </a:r>
            <a:r>
              <a:rPr lang="en-US" sz="2400" dirty="0">
                <a:latin typeface="+mn-lt"/>
              </a:rPr>
              <a:t>if you attempt to use the value of an uninitialized local variable—in the error message, </a:t>
            </a:r>
            <a:r>
              <a:rPr lang="en-US" sz="2400" b="1" dirty="0">
                <a:latin typeface="+mn-lt"/>
              </a:rPr>
              <a:t>variableName</a:t>
            </a:r>
            <a:r>
              <a:rPr lang="en-US" sz="2400" dirty="0">
                <a:latin typeface="+mn-lt"/>
              </a:rPr>
              <a:t> will be the actual variable name. This helps you avoid dangerous execution-time logic errors. </a:t>
            </a:r>
            <a:r>
              <a:rPr lang="en-US" sz="2400" dirty="0" smtClean="0">
                <a:latin typeface="+mn-lt"/>
              </a:rPr>
              <a:t>It's </a:t>
            </a:r>
            <a:r>
              <a:rPr lang="en-US" sz="2400" dirty="0">
                <a:latin typeface="+mn-lt"/>
              </a:rPr>
              <a:t>always better to get the errors out of your programs at compilation time rather than execution time.</a:t>
            </a:r>
          </a:p>
        </p:txBody>
      </p:sp>
    </p:spTree>
    <p:extLst>
      <p:ext uri="{BB962C8B-B14F-4D97-AF65-F5344CB8AC3E}">
        <p14:creationId xmlns:p14="http://schemas.microsoft.com/office/powerpoint/2010/main" val="33051993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4.6</a:t>
            </a:r>
          </a:p>
        </p:txBody>
      </p:sp>
      <p:sp>
        <p:nvSpPr>
          <p:cNvPr id="3" name="Text Placeholder 2"/>
          <p:cNvSpPr>
            <a:spLocks noGrp="1"/>
          </p:cNvSpPr>
          <p:nvPr>
            <p:ph type="body" idx="1"/>
          </p:nvPr>
        </p:nvSpPr>
        <p:spPr/>
        <p:txBody>
          <a:bodyPr/>
          <a:lstStyle/>
          <a:p>
            <a:pPr marL="0" indent="0">
              <a:buNone/>
            </a:pPr>
            <a:r>
              <a:rPr lang="en-US" sz="2400" dirty="0">
                <a:latin typeface="+mn-lt"/>
              </a:rPr>
              <a:t>Replacing duplicated code with calls to a method that contains one copy of that code can reduce the size of your program and improve its </a:t>
            </a:r>
            <a:r>
              <a:rPr lang="en-US" sz="2400" dirty="0" smtClean="0">
                <a:latin typeface="+mn-lt"/>
              </a:rPr>
              <a:t>maintainability</a:t>
            </a:r>
            <a:endParaRPr lang="en-US" sz="2400" dirty="0">
              <a:latin typeface="+mn-lt"/>
            </a:endParaRPr>
          </a:p>
        </p:txBody>
      </p:sp>
    </p:spTree>
    <p:extLst>
      <p:ext uri="{BB962C8B-B14F-4D97-AF65-F5344CB8AC3E}">
        <p14:creationId xmlns:p14="http://schemas.microsoft.com/office/powerpoint/2010/main" val="3181623635"/>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9433</TotalTime>
  <Words>6087</Words>
  <Application>Microsoft Office PowerPoint</Application>
  <PresentationFormat>On-screen Show (4:3)</PresentationFormat>
  <Paragraphs>411</Paragraphs>
  <Slides>101</Slides>
  <Notes>2</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101</vt:i4>
      </vt:variant>
    </vt:vector>
  </HeadingPairs>
  <TitlesOfParts>
    <vt:vector size="111" baseType="lpstr">
      <vt:lpstr>Arial</vt:lpstr>
      <vt:lpstr>Calibri</vt:lpstr>
      <vt:lpstr>Consolas</vt:lpstr>
      <vt:lpstr>Courier New</vt:lpstr>
      <vt:lpstr>Noto Sans Symbols</vt:lpstr>
      <vt:lpstr>Times New Roman</vt:lpstr>
      <vt:lpstr>Verdana</vt:lpstr>
      <vt:lpstr>508 Lecture</vt:lpstr>
      <vt:lpstr>1_508 Lecture</vt:lpstr>
      <vt:lpstr>Equation</vt:lpstr>
      <vt:lpstr>Visual C sharp® How to Program</vt:lpstr>
      <vt:lpstr>Learning Objectives (1 of 2)</vt:lpstr>
      <vt:lpstr>Learning Objectives (2 of 2)</vt:lpstr>
      <vt:lpstr>Outline (1 of 4)</vt:lpstr>
      <vt:lpstr>Outline (2 of 4)</vt:lpstr>
      <vt:lpstr>Outline (3 of 4)</vt:lpstr>
      <vt:lpstr>Outline (4 of 4)</vt:lpstr>
      <vt:lpstr>4.1 Introduction</vt:lpstr>
      <vt:lpstr>4.2 Test-Driving an Account Class (1 of 2)</vt:lpstr>
      <vt:lpstr>4.2 Test-Driving an Account Class (2 of 2)</vt:lpstr>
      <vt:lpstr>Figure 4.1 Creating and Manipulating an Account Object (1 of 2)</vt:lpstr>
      <vt:lpstr>Figure 4.1 Creating and Manipulating an Account Object (2 of 2)</vt:lpstr>
      <vt:lpstr>4.2.1 Instantiating an Object—Keyword New</vt:lpstr>
      <vt:lpstr>4.2.2 Calling Class Account’s GetName Method (1 of 2)</vt:lpstr>
      <vt:lpstr>4.2.2 Calling Class Account’s GetName Method (2 of 2)</vt:lpstr>
      <vt:lpstr>4.2.3 Inputting a Name from the User</vt:lpstr>
      <vt:lpstr>4.2.4 Calling Class Account’s SetName Method (1 of 2)</vt:lpstr>
      <vt:lpstr>4.2.4 Calling Class Account’s SetName Method (2 of 2)</vt:lpstr>
      <vt:lpstr>4.3 Account Class with an Instance Variable and Set and Get Methods</vt:lpstr>
      <vt:lpstr>4.3.1 Account Class Declaration</vt:lpstr>
      <vt:lpstr>Figure 4.2 A Simple Account Class That Contains a Private Instance Variable Name and Public Methods to Set and Get Name’s Value</vt:lpstr>
      <vt:lpstr>4.3.2 Keyword Class and the Class Body</vt:lpstr>
      <vt:lpstr>4.3.3 Instance Variable Name of Type String (1 of 2)</vt:lpstr>
      <vt:lpstr>4.3.3 Instance Variable Name of Type String (2 of 2)</vt:lpstr>
      <vt:lpstr>Good Programming Practice 4.1</vt:lpstr>
      <vt:lpstr>4.3.3 Instance Variable Name of Type String</vt:lpstr>
      <vt:lpstr>4.3.4 SetName Method (1 of 5)</vt:lpstr>
      <vt:lpstr>4.3.4 SetName Method (2 of 5)</vt:lpstr>
      <vt:lpstr>4.3.4 SetName Method (3 of 5)</vt:lpstr>
      <vt:lpstr>4.3.4 SetName Method (4 of 5)</vt:lpstr>
      <vt:lpstr>4.3.4 SetName Method (5 of 5)</vt:lpstr>
      <vt:lpstr>4.3.5 GetName Method</vt:lpstr>
      <vt:lpstr>4.3.6 Access Modifiers Private and Public (1 of 2)</vt:lpstr>
      <vt:lpstr>4.3.6 Access Modifiers Private and Public (2 of 2)</vt:lpstr>
      <vt:lpstr>Error-Prevention Tip 4.1</vt:lpstr>
      <vt:lpstr>Common Programming Error 4.1</vt:lpstr>
      <vt:lpstr>4.3.7 Account U M L Class Diagram (1 of 5)</vt:lpstr>
      <vt:lpstr>4.3.7 Account U M L Class Diagram (2 of 5)</vt:lpstr>
      <vt:lpstr>4.3.7 Account U M L Class Diagram (3 of 5)</vt:lpstr>
      <vt:lpstr>4.3.7 Account U M L Class Diagram (4 of 5)</vt:lpstr>
      <vt:lpstr>4.3.7 Account U M L Class Diagram (5 of 5)</vt:lpstr>
      <vt:lpstr>Figure 4.3 U M L class diagram for class Account of Figure 4.2</vt:lpstr>
      <vt:lpstr>4.4 Creating, Compiling and Running a Visual C sharp Project with Two Classes</vt:lpstr>
      <vt:lpstr>Common Programming Error 4.2</vt:lpstr>
      <vt:lpstr>4.5 Software Engineering with Set and Get Methods (1 of 3)</vt:lpstr>
      <vt:lpstr>4.5 Software Engineering with Set and Get Methods (2 of 3)</vt:lpstr>
      <vt:lpstr>4.5 Software Engineering with Set and Get Methods (3 of 3)</vt:lpstr>
      <vt:lpstr>Software Engineering Observation 4.1</vt:lpstr>
      <vt:lpstr>Software Engineering Observation 4.2</vt:lpstr>
      <vt:lpstr>Figure 4.4 Conceptual View of an Account Object with its Private Instance Variable Name and Guarding Layer of Public Methods</vt:lpstr>
      <vt:lpstr>4.6 Account Class with a Property Rather Than Set and Get Methods</vt:lpstr>
      <vt:lpstr>4.6.1 Class AccountTest Using Account’s Name Property</vt:lpstr>
      <vt:lpstr>Figure 4.5 Creating and Manipulating an Account Object with Properties (1 of 2)</vt:lpstr>
      <vt:lpstr>Figure 4.5 Creating and Manipulating an Account Object with Properties (2 of 2)</vt:lpstr>
      <vt:lpstr>4.6.1 Class AccountTest Using Account's Name Property (1 of 3)</vt:lpstr>
      <vt:lpstr>4.6.1 Class AccountTest Using Account's Name Property (2 of 3)</vt:lpstr>
      <vt:lpstr>4.6.1 Class AccountTest Using Account's Name Property (3 of 3)</vt:lpstr>
      <vt:lpstr>4.6.2 Account Class with an Instance Variable and a Property (1 of 4)</vt:lpstr>
      <vt:lpstr>Figure 4.6 Account Class That Replaces Public Methods SetName and GetName with a Public Name Property</vt:lpstr>
      <vt:lpstr>4.6.2 Account Class with an Instance Variable and a Property (2 of 4)</vt:lpstr>
      <vt:lpstr>4.6.2 Account Class with an Instance Variable and a Property (3 of 4)</vt:lpstr>
      <vt:lpstr>4.6.2 Account Class with an Instance Variable and a Property (4 of 4)</vt:lpstr>
      <vt:lpstr>Error-Prevention Tip 4.2</vt:lpstr>
      <vt:lpstr>4.6.3 Account U M L Class Diagram with a Property (1 of 2)</vt:lpstr>
      <vt:lpstr>4.6.3 Account U M L Class Diagram with a Property (2 of 2)</vt:lpstr>
      <vt:lpstr>Figure 4.7 U M L class diagram for class Account of Figure 4.6</vt:lpstr>
      <vt:lpstr>4.7 Auto-Implemented Properties (1 of 2)</vt:lpstr>
      <vt:lpstr>4.7 Auto-Implemented Properties (2 of 2)</vt:lpstr>
      <vt:lpstr>Software Engineering Observation 4.3</vt:lpstr>
      <vt:lpstr>4.8 Account Class: Initializing Objects with Constructors</vt:lpstr>
      <vt:lpstr>Figure 4.8 Account Class with a Constructor That Initializes an Account’s Name</vt:lpstr>
      <vt:lpstr>4.8.1 Declaring an Account Constructor for Custom Object Initialization (1 of 2)</vt:lpstr>
      <vt:lpstr>4.8.1 Declaring an Account Constructor for Custom Object Initialization (2 of 2)</vt:lpstr>
      <vt:lpstr>4.8.2 Class AccountTest: Initializing Account Objects When They're Created (1 of 3)</vt:lpstr>
      <vt:lpstr>Figure 4.9 Using the Account Constructor to Set an Account's Name When an Account Object is Created</vt:lpstr>
      <vt:lpstr>4.8.2 Class AccountTest: Initializing Account Objects When They’re Created (2 of 3)</vt:lpstr>
      <vt:lpstr>4.8.2 Class AccountTest: Initializing Account Objects When They’re Created (3 of 3)</vt:lpstr>
      <vt:lpstr>Software Engineering Observation 4.4</vt:lpstr>
      <vt:lpstr>4.8.2 Class AccountTest: Initializing Account Objects When They’re Created</vt:lpstr>
      <vt:lpstr>Figure 4.10 U M L Class Diagram for Account Class of Figure 4.8</vt:lpstr>
      <vt:lpstr>4.9 Account Class with a Balance; Processing Monetary Amounts</vt:lpstr>
      <vt:lpstr>4.9.1 Account Class with a Decimal Balance Instance Variable (1 of 2)</vt:lpstr>
      <vt:lpstr>Figure 4.11 Account Class with a Decimal Instance Variable Balance and a Balance Property and Deposit Method That Each Perform Validation (1 of 3)</vt:lpstr>
      <vt:lpstr>Figure 4.11 Account Class with a Decimal Instance Variable Balance and a Balance Property and Deposit Method That Each Perform Validation (2 of 3)</vt:lpstr>
      <vt:lpstr>Figure 4.11 Account Class with a Decimal Instance Variable Balance and a Balance Property and Deposit Method That Each Perform Validation (3 of 3)</vt:lpstr>
      <vt:lpstr>4.9.1 Account Class with a Decimal Balance Instance Variable (2 of 2)</vt:lpstr>
      <vt:lpstr>Error-Prevention Tip 4.3</vt:lpstr>
      <vt:lpstr>Error-Prevention Tip 4.4</vt:lpstr>
      <vt:lpstr>Software Engineering Observation 4.5</vt:lpstr>
      <vt:lpstr>4.9.2 AccountTest Class That Uses Account Objects with Balances (1 of 2)</vt:lpstr>
      <vt:lpstr>Figure 4.12 Reading and Writing Monetary Amounts with Account Objects (1 of 4)</vt:lpstr>
      <vt:lpstr>Figure 4.12 Reading and Writing Monetary Amounts with Account Objects (2 of 4)</vt:lpstr>
      <vt:lpstr>Figure 4.12 Reading and Writing Monetary Amounts with Account Objects (3 of 4)</vt:lpstr>
      <vt:lpstr>Figure 4.12 Reading and Writing Monetary Amounts with Account Objects (4 of 4)</vt:lpstr>
      <vt:lpstr>Figure 4.13 String Format Specifiers (1 of 2)</vt:lpstr>
      <vt:lpstr>Figure 4.13 String Format Specifiers (2 of 2)</vt:lpstr>
      <vt:lpstr>4.9.2 AccountTest Class That Uses Account Objects with Balances (2 of 2)</vt:lpstr>
      <vt:lpstr>Common Programming Error 4.3</vt:lpstr>
      <vt:lpstr>Software Engineering Observation 4.6</vt:lpstr>
      <vt:lpstr>Figure 4.14 U M L class diagram for Account class of Figure 4.11</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 How to Program, 6e</dc:title>
  <dc:subject>Computer Science</dc:subject>
  <dc:creator>Deitel/Deitel</dc:creator>
  <cp:keywords>Visual C#® How to Program</cp:keywords>
  <cp:lastModifiedBy>Windows User</cp:lastModifiedBy>
  <cp:revision>916</cp:revision>
  <dcterms:modified xsi:type="dcterms:W3CDTF">2018-03-01T13:11:20Z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